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281" r:id="rId27"/>
    <p:sldId id="282" r:id="rId28"/>
    <p:sldId id="283" r:id="rId29"/>
    <p:sldId id="318" r:id="rId30"/>
    <p:sldId id="285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39" r:id="rId52"/>
    <p:sldId id="340" r:id="rId53"/>
    <p:sldId id="341" r:id="rId54"/>
    <p:sldId id="342" r:id="rId55"/>
    <p:sldId id="343" r:id="rId56"/>
  </p:sldIdLst>
  <p:sldSz cx="9144000" cy="5143500" type="screen16x9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594" y="114"/>
      </p:cViewPr>
      <p:guideLst>
        <p:guide orient="horz" pos="1620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 - 866651,2 тыс. руб</c:v>
                </c:pt>
                <c:pt idx="1">
                  <c:v>Налоговые доходы - 132 519 тыс. руб</c:v>
                </c:pt>
                <c:pt idx="2">
                  <c:v>Неналоговые доходы - 15 242 тыс. руб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0.85399999999999998</c:v>
                </c:pt>
                <c:pt idx="1">
                  <c:v>0.13100000000000001</c:v>
                </c:pt>
                <c:pt idx="2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76-4526-B6ED-68595FA01B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5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0665512297074"/>
          <c:y val="0.3330270271288171"/>
          <c:w val="0.36525845727617401"/>
          <c:h val="0.45750409402094305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lang="ru-RU"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14647706073802"/>
          <c:y val="9.7119753571344516E-2"/>
          <c:w val="0.37627715517041804"/>
          <c:h val="0.8057604928573109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0"/>
            <c:extLst>
              <c:ext xmlns:c16="http://schemas.microsoft.com/office/drawing/2014/chart" uri="{C3380CC4-5D6E-409C-BE32-E72D297353CC}">
                <c16:uniqueId val="{00000000-481F-43C2-9FE8-15E2BEF1319B}"/>
              </c:ext>
            </c:extLst>
          </c:dPt>
          <c:dPt>
            <c:idx val="1"/>
            <c:bubble3D val="0"/>
            <c:explosion val="0"/>
            <c:extLst>
              <c:ext xmlns:c16="http://schemas.microsoft.com/office/drawing/2014/chart" uri="{C3380CC4-5D6E-409C-BE32-E72D297353CC}">
                <c16:uniqueId val="{00000001-481F-43C2-9FE8-15E2BEF1319B}"/>
              </c:ext>
            </c:extLst>
          </c:dPt>
          <c:dPt>
            <c:idx val="2"/>
            <c:bubble3D val="0"/>
            <c:explosion val="0"/>
            <c:extLst>
              <c:ext xmlns:c16="http://schemas.microsoft.com/office/drawing/2014/chart" uri="{C3380CC4-5D6E-409C-BE32-E72D297353CC}">
                <c16:uniqueId val="{00000002-481F-43C2-9FE8-15E2BEF1319B}"/>
              </c:ext>
            </c:extLst>
          </c:dPt>
          <c:dPt>
            <c:idx val="3"/>
            <c:bubble3D val="0"/>
            <c:explosion val="0"/>
            <c:extLst>
              <c:ext xmlns:c16="http://schemas.microsoft.com/office/drawing/2014/chart" uri="{C3380CC4-5D6E-409C-BE32-E72D297353CC}">
                <c16:uniqueId val="{00000003-481F-43C2-9FE8-15E2BEF1319B}"/>
              </c:ext>
            </c:extLst>
          </c:dPt>
          <c:dPt>
            <c:idx val="7"/>
            <c:bubble3D val="0"/>
            <c:explosion val="0"/>
            <c:extLst>
              <c:ext xmlns:c16="http://schemas.microsoft.com/office/drawing/2014/chart" uri="{C3380CC4-5D6E-409C-BE32-E72D297353CC}">
                <c16:uniqueId val="{00000004-481F-43C2-9FE8-15E2BEF1319B}"/>
              </c:ext>
            </c:extLst>
          </c:dPt>
          <c:dPt>
            <c:idx val="8"/>
            <c:bubble3D val="0"/>
            <c:explosion val="0"/>
            <c:extLst>
              <c:ext xmlns:c16="http://schemas.microsoft.com/office/drawing/2014/chart" uri="{C3380CC4-5D6E-409C-BE32-E72D297353CC}">
                <c16:uniqueId val="{00000005-481F-43C2-9FE8-15E2BEF1319B}"/>
              </c:ext>
            </c:extLst>
          </c:dPt>
          <c:dPt>
            <c:idx val="9"/>
            <c:bubble3D val="0"/>
            <c:explosion val="0"/>
            <c:extLst>
              <c:ext xmlns:c16="http://schemas.microsoft.com/office/drawing/2014/chart" uri="{C3380CC4-5D6E-409C-BE32-E72D297353CC}">
                <c16:uniqueId val="{00000006-481F-43C2-9FE8-15E2BEF1319B}"/>
              </c:ext>
            </c:extLst>
          </c:dPt>
          <c:dPt>
            <c:idx val="10"/>
            <c:bubble3D val="0"/>
            <c:explosion val="0"/>
            <c:extLst>
              <c:ext xmlns:c16="http://schemas.microsoft.com/office/drawing/2014/chart" uri="{C3380CC4-5D6E-409C-BE32-E72D297353CC}">
                <c16:uniqueId val="{00000007-481F-43C2-9FE8-15E2BEF1319B}"/>
              </c:ext>
            </c:extLst>
          </c:dPt>
          <c:dPt>
            <c:idx val="11"/>
            <c:bubble3D val="0"/>
            <c:explosion val="0"/>
            <c:extLst>
              <c:ext xmlns:c16="http://schemas.microsoft.com/office/drawing/2014/chart" uri="{C3380CC4-5D6E-409C-BE32-E72D297353CC}">
                <c16:uniqueId val="{00000008-481F-43C2-9FE8-15E2BEF1319B}"/>
              </c:ext>
            </c:extLst>
          </c:dPt>
          <c:dPt>
            <c:idx val="12"/>
            <c:bubble3D val="0"/>
            <c:explosion val="0"/>
            <c:extLst>
              <c:ext xmlns:c16="http://schemas.microsoft.com/office/drawing/2014/chart" uri="{C3380CC4-5D6E-409C-BE32-E72D297353CC}">
                <c16:uniqueId val="{00000009-481F-43C2-9FE8-15E2BEF1319B}"/>
              </c:ext>
            </c:extLst>
          </c:dPt>
          <c:dLbls>
            <c:numFmt formatCode="&quot;О&quot;&quot;с&quot;&quot;н&quot;&quot;о&quot;&quot;в&quot;&quot;н&quot;&quot;о&quot;&quot;й&quot;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800" b="0" i="0" u="none" strike="noStrike" kern="1200" baseline="0">
                    <a:solidFill>
                      <a:schemeClr val="tx1"/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Лист1!$A$2:$A$14</c:f>
              <c:strCache>
                <c:ptCount val="13"/>
                <c:pt idx="0">
                  <c:v>Образование 52,9%</c:v>
                </c:pt>
                <c:pt idx="1">
                  <c:v>Межбюджетные трансферты 27,1%</c:v>
                </c:pt>
                <c:pt idx="2">
                  <c:v>Культура, кинематография 1,0%</c:v>
                </c:pt>
                <c:pt idx="3">
                  <c:v>Социальная политика 8,8%</c:v>
                </c:pt>
                <c:pt idx="4">
                  <c:v>Физическая культура и спорт 0,1%</c:v>
                </c:pt>
                <c:pt idx="5">
                  <c:v>Обслуживание государственного и муниципального долга 0%</c:v>
                </c:pt>
                <c:pt idx="6">
                  <c:v>Средства массовой информации 0,2%</c:v>
                </c:pt>
                <c:pt idx="7">
                  <c:v>Общегосударственные вопросы 6,9%</c:v>
                </c:pt>
                <c:pt idx="8">
                  <c:v>Национальная оборона 0,%</c:v>
                </c:pt>
                <c:pt idx="9">
                  <c:v>Национальная безопасность и правоохранительная деятельность 0,9%</c:v>
                </c:pt>
                <c:pt idx="10">
                  <c:v>Национальная экономика 1,2%</c:v>
                </c:pt>
                <c:pt idx="11">
                  <c:v>Жилищно-коммунальное хозяйство 0,7%</c:v>
                </c:pt>
                <c:pt idx="12">
                  <c:v>Охрана окружающей среды 0,19%</c:v>
                </c:pt>
              </c:strCache>
            </c:strRef>
          </c:cat>
          <c:val>
            <c:numRef>
              <c:f>Лист1!$B$2:$B$14</c:f>
              <c:numCache>
                <c:formatCode>0.00%</c:formatCode>
                <c:ptCount val="13"/>
                <c:pt idx="0">
                  <c:v>0.52900000000000003</c:v>
                </c:pt>
                <c:pt idx="1">
                  <c:v>0.27100000000000002</c:v>
                </c:pt>
                <c:pt idx="2">
                  <c:v>1.0000000000000002E-2</c:v>
                </c:pt>
                <c:pt idx="3" formatCode="0.0%">
                  <c:v>8.8000000000000023E-2</c:v>
                </c:pt>
                <c:pt idx="4" formatCode="0.0%">
                  <c:v>1.0000000000000002E-3</c:v>
                </c:pt>
                <c:pt idx="5" formatCode="0%">
                  <c:v>0</c:v>
                </c:pt>
                <c:pt idx="6">
                  <c:v>2.0000000000000005E-3</c:v>
                </c:pt>
                <c:pt idx="7">
                  <c:v>6.9000000000000006E-2</c:v>
                </c:pt>
                <c:pt idx="8">
                  <c:v>0</c:v>
                </c:pt>
                <c:pt idx="9">
                  <c:v>9.0000000000000011E-3</c:v>
                </c:pt>
                <c:pt idx="10">
                  <c:v>1.2000000000000002E-2</c:v>
                </c:pt>
                <c:pt idx="11">
                  <c:v>7.000000000000001E-3</c:v>
                </c:pt>
                <c:pt idx="12">
                  <c:v>2.0000000000000005E-3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81F-43C2-9FE8-15E2BEF131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6939445069366419"/>
          <c:y val="0"/>
          <c:w val="0.22141549435950103"/>
          <c:h val="0.96186243773757207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800" b="0" i="0" u="none" strike="noStrike" kern="1200" baseline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 rot="0" spcFirstLastPara="0" vertOverflow="ellipsis" vert="horz" wrap="square" anchor="ctr" anchorCtr="1"/>
        <a:lstStyle/>
        <a:p>
          <a:pPr>
            <a:defRPr lang="ru-RU" sz="2160" b="1" i="0" u="none" strike="noStrike" kern="1200" baseline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Мобилизационная и вневойсковая подготовка</c:v>
                </c:pt>
              </c:strCache>
            </c:strRef>
          </c:tx>
          <c:explosion val="25"/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1067.7</c:v>
                </c:pt>
                <c:pt idx="1">
                  <c:v>1375.2</c:v>
                </c:pt>
                <c:pt idx="2">
                  <c:v>1332.4</c:v>
                </c:pt>
                <c:pt idx="3">
                  <c:v>1378</c:v>
                </c:pt>
                <c:pt idx="4">
                  <c:v>1425.3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4A-48F8-A59F-EC57DA9AC2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6810400516795898"/>
          <c:y val="0.27840748031496509"/>
          <c:w val="0.12162196273858503"/>
          <c:h val="0.6671850393700912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400" b="0" i="0" u="none" strike="noStrike" kern="1200" baseline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lang="ru-RU"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334175832314906E-2"/>
          <c:y val="8.4350531100409201E-2"/>
          <c:w val="0.54626556411427496"/>
          <c:h val="0.732072040304702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Защита населения и территории от чрезвычайных ситуаций природного и техногенного характера, гражданская оборона</c:v>
                </c:pt>
              </c:strCache>
            </c:strRef>
          </c:tx>
          <c:invertIfNegative val="0"/>
          <c:dLbls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800" b="0" i="0" u="none" strike="noStrike" kern="1200" baseline="0">
                    <a:solidFill>
                      <a:schemeClr val="tx1"/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8743</c:v>
                </c:pt>
                <c:pt idx="1">
                  <c:v>11745</c:v>
                </c:pt>
                <c:pt idx="2">
                  <c:v>8212</c:v>
                </c:pt>
                <c:pt idx="3">
                  <c:v>8793</c:v>
                </c:pt>
                <c:pt idx="4" formatCode="General">
                  <c:v>9077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38-45B9-9012-274B2E670A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250</c:v>
                </c:pt>
                <c:pt idx="1">
                  <c:v>145</c:v>
                </c:pt>
                <c:pt idx="2">
                  <c:v>259</c:v>
                </c:pt>
                <c:pt idx="3">
                  <c:v>145</c:v>
                </c:pt>
                <c:pt idx="4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38-45B9-9012-274B2E670A0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Гражданская оборона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2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38-45B9-9012-274B2E670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709952"/>
        <c:axId val="127711488"/>
      </c:barChart>
      <c:catAx>
        <c:axId val="127709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127711488"/>
        <c:crosses val="autoZero"/>
        <c:auto val="1"/>
        <c:lblAlgn val="ctr"/>
        <c:lblOffset val="100"/>
        <c:noMultiLvlLbl val="0"/>
      </c:catAx>
      <c:valAx>
        <c:axId val="12771148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12770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996584553083712"/>
          <c:y val="8.8485337377972609E-2"/>
          <c:w val="0.3319162175315451"/>
          <c:h val="0.818876405037121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ru-RU"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334175832314906E-2"/>
          <c:y val="8.4350531100409201E-2"/>
          <c:w val="0.54626556411427496"/>
          <c:h val="0.73207204030470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Сельское хозяйство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531.5</c:v>
                </c:pt>
                <c:pt idx="1">
                  <c:v>594.1</c:v>
                </c:pt>
                <c:pt idx="2" formatCode="#,##0.0">
                  <c:v>611.79999999999995</c:v>
                </c:pt>
                <c:pt idx="3">
                  <c:v>591.79999999999995</c:v>
                </c:pt>
                <c:pt idx="4">
                  <c:v>589.6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94-4AA7-AC06-F0B1AD3DC7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Транспорт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4526</c:v>
                </c:pt>
                <c:pt idx="1">
                  <c:v>5350</c:v>
                </c:pt>
                <c:pt idx="2">
                  <c:v>7427</c:v>
                </c:pt>
                <c:pt idx="3">
                  <c:v>538</c:v>
                </c:pt>
                <c:pt idx="4">
                  <c:v>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94-4AA7-AC06-F0B1AD3DC7A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Дорожное хозяйство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Лист1!$D$2:$D$6</c:f>
              <c:numCache>
                <c:formatCode>#,##0</c:formatCode>
                <c:ptCount val="5"/>
                <c:pt idx="0">
                  <c:v>58639</c:v>
                </c:pt>
                <c:pt idx="1">
                  <c:v>7022</c:v>
                </c:pt>
                <c:pt idx="2">
                  <c:v>3179</c:v>
                </c:pt>
                <c:pt idx="3" formatCode="#,##0.0">
                  <c:v>2612</c:v>
                </c:pt>
                <c:pt idx="4" formatCode="#,##0.0">
                  <c:v>2717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94-4AA7-AC06-F0B1AD3DC7A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национальной экономики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Лист1!$E$2:$E$6</c:f>
              <c:numCache>
                <c:formatCode>#,##0</c:formatCode>
                <c:ptCount val="5"/>
                <c:pt idx="0">
                  <c:v>3512</c:v>
                </c:pt>
                <c:pt idx="1">
                  <c:v>501</c:v>
                </c:pt>
                <c:pt idx="2" formatCode="General">
                  <c:v>875</c:v>
                </c:pt>
                <c:pt idx="3" formatCode="General">
                  <c:v>8785</c:v>
                </c:pt>
                <c:pt idx="4" formatCode="General">
                  <c:v>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94-4AA7-AC06-F0B1AD3DC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223616"/>
        <c:axId val="138225152"/>
      </c:barChart>
      <c:catAx>
        <c:axId val="138223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138225152"/>
        <c:crosses val="autoZero"/>
        <c:auto val="1"/>
        <c:lblAlgn val="ctr"/>
        <c:lblOffset val="100"/>
        <c:noMultiLvlLbl val="0"/>
      </c:catAx>
      <c:valAx>
        <c:axId val="138225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13822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6676560436208"/>
          <c:y val="4.2476198183720518E-2"/>
          <c:w val="0.36118427941117703"/>
          <c:h val="0.85664394777392006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ru-RU"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168930818386705E-2"/>
          <c:y val="8.4350531100409201E-2"/>
          <c:w val="0.64098240627584713"/>
          <c:h val="0.7320720403047020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339</c:v>
                </c:pt>
                <c:pt idx="2" formatCode="#,##0.00">
                  <c:v>3882.3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F4-4163-BD9B-55F89783979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Благоустройство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18156</c:v>
                </c:pt>
                <c:pt idx="1">
                  <c:v>10062</c:v>
                </c:pt>
                <c:pt idx="2">
                  <c:v>3854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F4-4163-BD9B-55F89783979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Другие вопросы в области жилищно-коммунального хозяйства</c:v>
                </c:pt>
              </c:strCache>
            </c:strRef>
          </c:tx>
          <c:marker>
            <c:spPr>
              <a:solidFill>
                <a:schemeClr val="accent4">
                  <a:lumMod val="50000"/>
                </a:schemeClr>
              </a:solidFill>
            </c:spPr>
          </c:marker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61</c:v>
                </c:pt>
                <c:pt idx="1">
                  <c:v>27</c:v>
                </c:pt>
                <c:pt idx="2" formatCode="#,##0">
                  <c:v>35</c:v>
                </c:pt>
                <c:pt idx="3">
                  <c:v>35</c:v>
                </c:pt>
                <c:pt idx="4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9F4-4163-BD9B-55F897839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551680"/>
        <c:axId val="138553600"/>
      </c:lineChart>
      <c:catAx>
        <c:axId val="138551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138553600"/>
        <c:crosses val="autoZero"/>
        <c:auto val="1"/>
        <c:lblAlgn val="ctr"/>
        <c:lblOffset val="100"/>
        <c:noMultiLvlLbl val="0"/>
      </c:catAx>
      <c:valAx>
        <c:axId val="138553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138551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962983622693621"/>
          <c:y val="6.5480647077860901E-2"/>
          <c:w val="0.2758126274542671"/>
          <c:h val="0.74983818223095999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46530118052703"/>
          <c:y val="7.259286005258711E-2"/>
          <c:w val="0.54626556411427496"/>
          <c:h val="0.7320720403047020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 formatCode="#,##0.0">
                  <c:v>464165</c:v>
                </c:pt>
                <c:pt idx="1">
                  <c:v>480995</c:v>
                </c:pt>
                <c:pt idx="2" formatCode="#,##0.0">
                  <c:v>510318.1</c:v>
                </c:pt>
                <c:pt idx="3" formatCode="#,##0.0">
                  <c:v>501921.8</c:v>
                </c:pt>
                <c:pt idx="4" formatCode="#,##0.0">
                  <c:v>500445.5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84-49DF-8713-FA5D0C7FB3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109888"/>
        <c:axId val="139111424"/>
      </c:lineChart>
      <c:catAx>
        <c:axId val="139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139111424"/>
        <c:crosses val="autoZero"/>
        <c:auto val="1"/>
        <c:lblAlgn val="ctr"/>
        <c:lblOffset val="100"/>
        <c:noMultiLvlLbl val="0"/>
      </c:catAx>
      <c:valAx>
        <c:axId val="13911142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139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84196763966816"/>
          <c:y val="0.15773678403549107"/>
          <c:w val="0.45424683086742401"/>
          <c:h val="0.67733661777044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 formatCode="#,##0.0">
                  <c:v>4624.1000000000004</c:v>
                </c:pt>
                <c:pt idx="1">
                  <c:v>5460</c:v>
                </c:pt>
                <c:pt idx="2">
                  <c:v>5937</c:v>
                </c:pt>
                <c:pt idx="3">
                  <c:v>2769</c:v>
                </c:pt>
                <c:pt idx="4">
                  <c:v>3700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20-4F6D-AC75-9C58F400C53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Другие вопросы в области культуры и кинематографии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3556</c:v>
                </c:pt>
                <c:pt idx="1">
                  <c:v>3866</c:v>
                </c:pt>
                <c:pt idx="2">
                  <c:v>4397</c:v>
                </c:pt>
                <c:pt idx="3">
                  <c:v>4397</c:v>
                </c:pt>
                <c:pt idx="4">
                  <c:v>4397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20-4F6D-AC75-9C58F400C5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281920"/>
        <c:axId val="139283456"/>
      </c:barChart>
      <c:catAx>
        <c:axId val="13928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139283456"/>
        <c:crosses val="autoZero"/>
        <c:auto val="1"/>
        <c:lblAlgn val="ctr"/>
        <c:lblOffset val="100"/>
        <c:noMultiLvlLbl val="0"/>
      </c:catAx>
      <c:valAx>
        <c:axId val="13928345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13928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50072112273206"/>
          <c:y val="6.6511288017806494E-2"/>
          <c:w val="0.54626556411427496"/>
          <c:h val="0.73207204030470208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Социальное обеспечение населения j,tcgtxtybt yfctktybz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72106.399999999994</c:v>
                </c:pt>
                <c:pt idx="1">
                  <c:v>80761.899999999994</c:v>
                </c:pt>
                <c:pt idx="2">
                  <c:v>81812.600000000006</c:v>
                </c:pt>
                <c:pt idx="3">
                  <c:v>84794.1</c:v>
                </c:pt>
                <c:pt idx="4">
                  <c:v>87162.8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A4-421C-BBC2-02638B48FC7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Другие вопросы в области социальной политики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Лист1!$C$2:$C$6</c:f>
              <c:numCache>
                <c:formatCode>#,##0.0</c:formatCode>
                <c:ptCount val="5"/>
                <c:pt idx="0" formatCode="#,##0">
                  <c:v>6759</c:v>
                </c:pt>
                <c:pt idx="1">
                  <c:v>7333.8</c:v>
                </c:pt>
                <c:pt idx="2">
                  <c:v>7551.4</c:v>
                </c:pt>
                <c:pt idx="3">
                  <c:v>7749.4</c:v>
                </c:pt>
                <c:pt idx="4">
                  <c:v>7749.3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A4-421C-BBC2-02638B48FC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814784"/>
        <c:axId val="139816320"/>
      </c:areaChart>
      <c:catAx>
        <c:axId val="13981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139816320"/>
        <c:crosses val="autoZero"/>
        <c:auto val="1"/>
        <c:lblAlgn val="ctr"/>
        <c:lblOffset val="100"/>
        <c:noMultiLvlLbl val="0"/>
      </c:catAx>
      <c:valAx>
        <c:axId val="13981632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139814784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lang="ru-RU"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50072112273206"/>
          <c:y val="6.6511288017806494E-2"/>
          <c:w val="0.54626556411427496"/>
          <c:h val="0.7320720403047020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</c:v>
                </c:pt>
              </c:strCache>
            </c:strRef>
          </c:tx>
          <c:spPr>
            <a:ln w="25400" cap="rnd" cmpd="sng" algn="ctr">
              <a:solidFill>
                <a:schemeClr val="accent1"/>
              </a:solidFill>
              <a:prstDash val="solid"/>
              <a:round/>
            </a:ln>
          </c:spPr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849</c:v>
                </c:pt>
                <c:pt idx="1">
                  <c:v>1000</c:v>
                </c:pt>
                <c:pt idx="2">
                  <c:v>1000</c:v>
                </c:pt>
                <c:pt idx="3">
                  <c:v>1000</c:v>
                </c:pt>
                <c:pt idx="4">
                  <c:v>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34-439B-A2A9-26A695CFA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912320"/>
        <c:axId val="139913856"/>
      </c:lineChart>
      <c:catAx>
        <c:axId val="13991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139913856"/>
        <c:crosses val="autoZero"/>
        <c:auto val="1"/>
        <c:lblAlgn val="ctr"/>
        <c:lblOffset val="100"/>
        <c:noMultiLvlLbl val="0"/>
      </c:catAx>
      <c:valAx>
        <c:axId val="13991385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13991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txPr>
    <a:bodyPr/>
    <a:lstStyle/>
    <a:p>
      <a:pPr>
        <a:defRPr lang="ru-RU"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01126829529206E-2"/>
          <c:y val="0.12269168160059502"/>
          <c:w val="0.54626556411427496"/>
          <c:h val="0.7320720403047020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выравнивание бюджетной обеспеченности субъектов РФ и муниципальных образований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43414</c:v>
                </c:pt>
                <c:pt idx="1">
                  <c:v>39997</c:v>
                </c:pt>
                <c:pt idx="2" formatCode="#,##0.0">
                  <c:v>42319.1</c:v>
                </c:pt>
                <c:pt idx="3" formatCode="#,##0.0">
                  <c:v>43200.3</c:v>
                </c:pt>
                <c:pt idx="4" formatCode="#,##0.0">
                  <c:v>44222.8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30-45BB-9F0A-528DC128EF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межбюджетные трансферты общего характера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 formatCode="#,##0.0">
                  <c:v>115848.7</c:v>
                </c:pt>
                <c:pt idx="1">
                  <c:v>166426</c:v>
                </c:pt>
                <c:pt idx="2" formatCode="#,##0.0">
                  <c:v>224613.9</c:v>
                </c:pt>
                <c:pt idx="3" formatCode="#,##0.0">
                  <c:v>141921.70000000001</c:v>
                </c:pt>
                <c:pt idx="4" formatCode="#,##0.0">
                  <c:v>141244.20000000001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30-45BB-9F0A-528DC128E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171520"/>
        <c:axId val="140173312"/>
      </c:barChart>
      <c:catAx>
        <c:axId val="140171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140173312"/>
        <c:crosses val="autoZero"/>
        <c:auto val="1"/>
        <c:lblAlgn val="ctr"/>
        <c:lblOffset val="100"/>
        <c:noMultiLvlLbl val="0"/>
      </c:catAx>
      <c:valAx>
        <c:axId val="1401733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14017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76826648890911"/>
          <c:y val="8.8485337377972706E-2"/>
          <c:w val="0.28625304492916398"/>
          <c:h val="0.82706993908890003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ru-RU"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75308641975315E-2"/>
          <c:y val="9.0347661176048685E-2"/>
          <c:w val="0.84104938271604901"/>
          <c:h val="0.8069278852057369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0" i="0" u="none" strike="noStrike" kern="1200" baseline="0">
                    <a:solidFill>
                      <a:schemeClr val="tx1"/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Доходы от пользования имущества</c:v>
                </c:pt>
                <c:pt idx="5">
                  <c:v>Доходы от оказания платных услуг</c:v>
                </c:pt>
                <c:pt idx="6">
                  <c:v>Доходы от продажи материальных и нематериальных активов</c:v>
                </c:pt>
                <c:pt idx="7">
                  <c:v>Штрафы, санкции, возмещение ущерба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0.77400000000000002</c:v>
                </c:pt>
                <c:pt idx="1">
                  <c:v>1.7000000000000001E-2</c:v>
                </c:pt>
                <c:pt idx="2">
                  <c:v>9.5000000000000001E-2</c:v>
                </c:pt>
                <c:pt idx="3">
                  <c:v>1.0999999999999999E-2</c:v>
                </c:pt>
                <c:pt idx="4">
                  <c:v>1.7000000000000001E-2</c:v>
                </c:pt>
                <c:pt idx="5">
                  <c:v>8.2000000000000003E-2</c:v>
                </c:pt>
                <c:pt idx="6">
                  <c:v>2E-3</c:v>
                </c:pt>
                <c:pt idx="7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4D-4F95-843A-B52FA62DD5BA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15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txPr>
    <a:bodyPr/>
    <a:lstStyle/>
    <a:p>
      <a:pPr>
        <a:defRPr lang="ru-RU"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04307321410601"/>
          <c:y val="5.7671957671957715E-2"/>
          <c:w val="0.6726324893756811"/>
          <c:h val="0.7517463094890921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marker>
            <c:symbol val="none"/>
          </c:marker>
          <c:dLbls>
            <c:dLbl>
              <c:idx val="10"/>
              <c:layout>
                <c:manualLayout>
                  <c:x val="-3.7334605632978246E-2"/>
                  <c:y val="-4.4444444444444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92D-4E82-A3B3-98A98DF669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800" b="0" i="0" u="none" strike="noStrike" kern="1200" baseline="0">
                    <a:solidFill>
                      <a:schemeClr val="tx1"/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2013 год (факт)</c:v>
                </c:pt>
                <c:pt idx="1">
                  <c:v>2014 год (факт)</c:v>
                </c:pt>
                <c:pt idx="2">
                  <c:v>2015 год (факт)</c:v>
                </c:pt>
                <c:pt idx="3">
                  <c:v>2016 год (факт)</c:v>
                </c:pt>
                <c:pt idx="4">
                  <c:v>2017 год (факт)</c:v>
                </c:pt>
                <c:pt idx="5">
                  <c:v>2018 год (факт)</c:v>
                </c:pt>
                <c:pt idx="6">
                  <c:v>2019 год (факт)</c:v>
                </c:pt>
                <c:pt idx="7">
                  <c:v>2020 год (план)</c:v>
                </c:pt>
                <c:pt idx="8">
                  <c:v>2021 год (план)</c:v>
                </c:pt>
                <c:pt idx="9">
                  <c:v>2022 год (план)</c:v>
                </c:pt>
                <c:pt idx="10">
                  <c:v>2023 год (план)</c:v>
                </c:pt>
                <c:pt idx="11">
                  <c:v>2024 год (план)</c:v>
                </c:pt>
              </c:strCache>
            </c:strRef>
          </c:cat>
          <c:val>
            <c:numRef>
              <c:f>Лист1!$B$2:$B$13</c:f>
              <c:numCache>
                <c:formatCode>#\ ##0</c:formatCode>
                <c:ptCount val="12"/>
                <c:pt idx="0">
                  <c:v>591236.1</c:v>
                </c:pt>
                <c:pt idx="1">
                  <c:v>679685.1</c:v>
                </c:pt>
                <c:pt idx="2">
                  <c:v>660987.30000000005</c:v>
                </c:pt>
                <c:pt idx="3">
                  <c:v>664647.80000000005</c:v>
                </c:pt>
                <c:pt idx="4" formatCode="#\ ##0.0">
                  <c:v>692747.8</c:v>
                </c:pt>
                <c:pt idx="5" formatCode="#\ ##0.0">
                  <c:v>755309.7</c:v>
                </c:pt>
                <c:pt idx="6" formatCode="#\ ##0.0">
                  <c:v>777860.1</c:v>
                </c:pt>
                <c:pt idx="7" formatCode="#\ ##0.0">
                  <c:v>875997.5</c:v>
                </c:pt>
                <c:pt idx="8" formatCode="#\ ##0.0">
                  <c:v>924477.6</c:v>
                </c:pt>
                <c:pt idx="9" formatCode="#\ ##0.0">
                  <c:v>1014412.2</c:v>
                </c:pt>
                <c:pt idx="10" formatCode="#,##0.0">
                  <c:v>927657.2</c:v>
                </c:pt>
                <c:pt idx="11" formatCode="0.0">
                  <c:v>944615.5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72-4892-AE47-1832B425AE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marker>
            <c:symbol val="none"/>
          </c:marker>
          <c:dLbls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800" smtClean="0"/>
                      <a:t>1016812,2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572-4892-AE47-1832B425AEB5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800" dirty="0" smtClean="0"/>
                      <a:t>927 657,2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572-4892-AE47-1832B425AEB5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800" dirty="0" smtClean="0"/>
                      <a:t>944 615,5</a:t>
                    </a:r>
                    <a:endParaRPr lang="en-US" sz="800" dirty="0" smtClean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572-4892-AE47-1832B425AE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t" anchorCtr="0"/>
              <a:lstStyle/>
              <a:p>
                <a:pPr>
                  <a:defRPr lang="ru-RU" sz="800" b="0" i="0" u="none" strike="noStrike" kern="1200" baseline="0">
                    <a:solidFill>
                      <a:schemeClr val="tx1"/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2013 год (факт)</c:v>
                </c:pt>
                <c:pt idx="1">
                  <c:v>2014 год (факт)</c:v>
                </c:pt>
                <c:pt idx="2">
                  <c:v>2015 год (факт)</c:v>
                </c:pt>
                <c:pt idx="3">
                  <c:v>2016 год (факт)</c:v>
                </c:pt>
                <c:pt idx="4">
                  <c:v>2017 год (факт)</c:v>
                </c:pt>
                <c:pt idx="5">
                  <c:v>2018 год (факт)</c:v>
                </c:pt>
                <c:pt idx="6">
                  <c:v>2019 год (факт)</c:v>
                </c:pt>
                <c:pt idx="7">
                  <c:v>2020 год (план)</c:v>
                </c:pt>
                <c:pt idx="8">
                  <c:v>2021 год (план)</c:v>
                </c:pt>
                <c:pt idx="9">
                  <c:v>2022 год (план)</c:v>
                </c:pt>
                <c:pt idx="10">
                  <c:v>2023 год (план)</c:v>
                </c:pt>
                <c:pt idx="11">
                  <c:v>2024 год (план)</c:v>
                </c:pt>
              </c:strCache>
            </c:strRef>
          </c:cat>
          <c:val>
            <c:numRef>
              <c:f>Лист1!$C$2:$C$13</c:f>
              <c:numCache>
                <c:formatCode>#\ ##0</c:formatCode>
                <c:ptCount val="12"/>
                <c:pt idx="0">
                  <c:v>595008.6</c:v>
                </c:pt>
                <c:pt idx="1">
                  <c:v>664331.1</c:v>
                </c:pt>
                <c:pt idx="2">
                  <c:v>624611.9</c:v>
                </c:pt>
                <c:pt idx="3">
                  <c:v>662522.6</c:v>
                </c:pt>
                <c:pt idx="4" formatCode="#\ ##0.0">
                  <c:v>675554.1</c:v>
                </c:pt>
                <c:pt idx="5">
                  <c:v>744300.4</c:v>
                </c:pt>
                <c:pt idx="6" formatCode="#\ ##0.0">
                  <c:v>780154.1</c:v>
                </c:pt>
                <c:pt idx="7" formatCode="#\ ##0.0">
                  <c:v>872947.3</c:v>
                </c:pt>
                <c:pt idx="8" formatCode="#\ ##0.0">
                  <c:v>927745.6</c:v>
                </c:pt>
                <c:pt idx="9" formatCode="#\ ##0.0">
                  <c:v>1016812.2</c:v>
                </c:pt>
                <c:pt idx="10" formatCode="#,##0.0">
                  <c:v>927657.2</c:v>
                </c:pt>
                <c:pt idx="11" formatCode="0.0">
                  <c:v>944615.5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572-4892-AE47-1832B425AE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9646848"/>
        <c:axId val="139648384"/>
      </c:lineChart>
      <c:catAx>
        <c:axId val="139646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139648384"/>
        <c:crosses val="autoZero"/>
        <c:auto val="1"/>
        <c:lblAlgn val="ctr"/>
        <c:lblOffset val="100"/>
        <c:noMultiLvlLbl val="0"/>
      </c:catAx>
      <c:valAx>
        <c:axId val="139648384"/>
        <c:scaling>
          <c:orientation val="minMax"/>
        </c:scaling>
        <c:delete val="0"/>
        <c:axPos val="l"/>
        <c:majorGridlines/>
        <c:numFmt formatCode="#\ ##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139646848"/>
        <c:crosses val="autoZero"/>
        <c:crossBetween val="between"/>
      </c:valAx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9257830684299"/>
          <c:y val="0.20128408671438003"/>
          <c:w val="0.33704988881307407"/>
          <c:h val="0.6629729313230441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Lbls>
            <c:dLbl>
              <c:idx val="2"/>
              <c:layout>
                <c:manualLayout>
                  <c:x val="0.14853145346501503"/>
                  <c:y val="0.187676279696521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DE-4C0D-B4F2-54E42E692D4E}"/>
                </c:ext>
              </c:extLst>
            </c:dLbl>
            <c:dLbl>
              <c:idx val="8"/>
              <c:layout>
                <c:manualLayout>
                  <c:x val="-0.20030095854882202"/>
                  <c:y val="1.220070529797760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DE-4C0D-B4F2-54E42E692D4E}"/>
                </c:ext>
              </c:extLst>
            </c:dLbl>
            <c:dLbl>
              <c:idx val="9"/>
              <c:layout>
                <c:manualLayout>
                  <c:x val="-0.23694806235942206"/>
                  <c:y val="-0.101556592278277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DE-4C0D-B4F2-54E42E692D4E}"/>
                </c:ext>
              </c:extLst>
            </c:dLbl>
            <c:dLbl>
              <c:idx val="10"/>
              <c:layout>
                <c:manualLayout>
                  <c:x val="-1.6444596479368904E-3"/>
                  <c:y val="-9.031075400224350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DE-4C0D-B4F2-54E42E692D4E}"/>
                </c:ext>
              </c:extLst>
            </c:dLbl>
            <c:dLbl>
              <c:idx val="11"/>
              <c:layout>
                <c:manualLayout>
                  <c:x val="0.27376734420393195"/>
                  <c:y val="-2.87235110077375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DE-4C0D-B4F2-54E42E692D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800" b="0" i="0" u="none" strike="noStrike" kern="1200" baseline="0">
                    <a:solidFill>
                      <a:schemeClr val="tx1"/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Обеспечение деятельности администрации</c:v>
                </c:pt>
                <c:pt idx="1">
                  <c:v>Обеспечение комплексной безопасности</c:v>
                </c:pt>
                <c:pt idx="2">
                  <c:v>Развитие культуры, физической культуры, спорта и молодежной политики</c:v>
                </c:pt>
                <c:pt idx="3">
                  <c:v>Социальная поддержка населения</c:v>
                </c:pt>
                <c:pt idx="4">
                  <c:v>Управление финансами</c:v>
                </c:pt>
                <c:pt idx="5">
                  <c:v>Дорожная деятельности и транспортное обслуживание населения</c:v>
                </c:pt>
                <c:pt idx="6">
                  <c:v>Повышение эффективности управления муниципальной собственностью</c:v>
                </c:pt>
                <c:pt idx="7">
                  <c:v>Развитие системы образования</c:v>
                </c:pt>
                <c:pt idx="8">
                  <c:v>Содействие развитию малого и среднего предпринимательства</c:v>
                </c:pt>
                <c:pt idx="9">
                  <c:v>Устойчивое развитие сельских территорий</c:v>
                </c:pt>
                <c:pt idx="10">
                  <c:v>Формирование законопослушного поведения участников дорожного движения</c:v>
                </c:pt>
                <c:pt idx="11">
                  <c:v>Профилактика терроризма, а также минимизация и (или) ликвидация последствий его проявлений в Слободо-Туринском районе на 2020-2025 годы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 formatCode="0.0%">
                  <c:v>4.9000000000000009E-2</c:v>
                </c:pt>
                <c:pt idx="1">
                  <c:v>1.1000000000000003E-2</c:v>
                </c:pt>
                <c:pt idx="2" formatCode="0.0%">
                  <c:v>1.2000000000000002E-2</c:v>
                </c:pt>
                <c:pt idx="3">
                  <c:v>8.8000000000000023E-2</c:v>
                </c:pt>
                <c:pt idx="4">
                  <c:v>0.28800000000000003</c:v>
                </c:pt>
                <c:pt idx="5" formatCode="0.0%">
                  <c:v>1.1000000000000003E-2</c:v>
                </c:pt>
                <c:pt idx="6">
                  <c:v>3.0000000000000005E-3</c:v>
                </c:pt>
                <c:pt idx="7">
                  <c:v>0.53600000000000003</c:v>
                </c:pt>
                <c:pt idx="8">
                  <c:v>0</c:v>
                </c:pt>
                <c:pt idx="9" formatCode="0.0%">
                  <c:v>2.0000000000000005E-3</c:v>
                </c:pt>
                <c:pt idx="10" formatCode="0%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ADE-4C0D-B4F2-54E42E692D4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784153881612711"/>
          <c:y val="1.5778271368540805E-2"/>
          <c:w val="0.27245010253247504"/>
          <c:h val="0.95525926040897613"/>
        </c:manualLayout>
      </c:layout>
      <c:overlay val="0"/>
      <c:txPr>
        <a:bodyPr rot="0" spcFirstLastPara="0" vertOverflow="ellipsis" vert="horz" wrap="square" anchor="t" anchorCtr="1"/>
        <a:lstStyle/>
        <a:p>
          <a:pPr>
            <a:defRPr lang="ru-RU" sz="800" b="0" i="0" u="none" strike="noStrike" kern="1200" baseline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lang="ru-RU"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132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01.01.2022</a:t>
            </a:r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01.01.2018</c:v>
                </c:pt>
              </c:strCache>
            </c:strRef>
          </c:tx>
          <c:dLbls>
            <c:dLbl>
              <c:idx val="0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1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100</a:t>
                    </a:r>
                    <a:r>
                      <a:rPr lang="en-US" dirty="0" smtClean="0"/>
                      <a:t>3 </a:t>
                    </a:r>
                    <a:r>
                      <a:rPr lang="ru-RU" dirty="0" smtClean="0"/>
                      <a:t>070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97-4290-B440-EB13D1251E38}"/>
                </c:ext>
              </c:extLst>
            </c:dLbl>
            <c:dLbl>
              <c:idx val="1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1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rPr>
                      <a:t>1</a:t>
                    </a:r>
                    <a:r>
                      <a:rPr lang="ru-RU" dirty="0" smtClean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rPr>
                      <a:t>3</a:t>
                    </a:r>
                    <a:r>
                      <a:rPr lang="en-US" dirty="0" smtClean="0"/>
                      <a:t> 7</a:t>
                    </a:r>
                    <a:r>
                      <a:rPr lang="ru-RU" dirty="0" smtClean="0"/>
                      <a:t>41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97-4290-B440-EB13D1251E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100" b="0" i="0" u="none" strike="noStrike" kern="1200" baseline="0">
                    <a:solidFill>
                      <a:schemeClr val="tx1"/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Программное направление деятельности</c:v>
                </c:pt>
                <c:pt idx="1">
                  <c:v>Непрограммное направление деятельности</c:v>
                </c:pt>
              </c:strCache>
            </c:strRef>
          </c:cat>
          <c:val>
            <c:numRef>
              <c:f>Лист1!$B$2:$B$3</c:f>
              <c:numCache>
                <c:formatCode>"О""с""н""о""в""н""о""й"</c:formatCode>
                <c:ptCount val="2"/>
                <c:pt idx="0">
                  <c:v>859731</c:v>
                </c:pt>
                <c:pt idx="1">
                  <c:v>13216.3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97-4290-B440-EB13D1251E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5"/>
      </c:pieChart>
      <c:spPr>
        <a:noFill/>
        <a:ln>
          <a:noFill/>
        </a:ln>
        <a:effectLst/>
      </c:spPr>
    </c:plotArea>
    <c:legend>
      <c:legendPos val="r"/>
      <c:overlay val="0"/>
      <c:txPr>
        <a:bodyPr rot="0" spcFirstLastPara="0" vertOverflow="ellipsis" vert="horz" wrap="square" anchor="ctr" anchorCtr="1"/>
        <a:lstStyle/>
        <a:p>
          <a:pPr>
            <a:defRPr lang="ru-RU" sz="1100" b="0" i="0" u="none" strike="noStrike" kern="1200" baseline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lang="ru-RU"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1320" b="1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01.01.2021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01.01.2019</c:v>
                </c:pt>
              </c:strCache>
            </c:strRef>
          </c:tx>
          <c:spPr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</c:spPr>
          <c:dLbls>
            <c:dLbl>
              <c:idx val="0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1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878 492,7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38-429A-9AD5-BAF81A997C77}"/>
                </c:ext>
              </c:extLst>
            </c:dLbl>
            <c:dLbl>
              <c:idx val="1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1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mtClean="0"/>
                      <a:t>16 012</a:t>
                    </a: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38-429A-9AD5-BAF81A997C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100" b="0" i="0" u="none" strike="noStrike" kern="1200" baseline="0">
                    <a:solidFill>
                      <a:schemeClr val="tx1"/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Программное направление деятельности</c:v>
                </c:pt>
                <c:pt idx="1">
                  <c:v>Непрограммное направление деятельности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 formatCode="&quot;О&quot;&quot;с&quot;&quot;н&quot;&quot;о&quot;&quot;в&quot;&quot;н&quot;&quot;о&quot;&quot;й&quot;">
                  <c:v>742954.7</c:v>
                </c:pt>
                <c:pt idx="1">
                  <c:v>11961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38-429A-9AD5-BAF81A997C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5"/>
      </c:pieChart>
      <c:spPr>
        <a:noFill/>
        <a:ln>
          <a:noFill/>
        </a:ln>
        <a:effectLst/>
      </c:spPr>
    </c:plotArea>
    <c:legend>
      <c:legendPos val="r"/>
      <c:overlay val="0"/>
      <c:txPr>
        <a:bodyPr rot="0" spcFirstLastPara="0" vertOverflow="ellipsis" vert="horz" wrap="square" anchor="ctr" anchorCtr="1"/>
        <a:lstStyle/>
        <a:p>
          <a:pPr>
            <a:defRPr lang="ru-RU" sz="1100" b="0" i="0" u="none" strike="noStrike" kern="1200" baseline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lang="ru-RU"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5.108556832694732E-3"/>
                  <c:y val="-2.30842076754687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1B-477E-A458-2F27BF4D036A}"/>
                </c:ext>
              </c:extLst>
            </c:dLbl>
            <c:dLbl>
              <c:idx val="1"/>
              <c:layout>
                <c:manualLayout>
                  <c:x val="5.1085568326947719E-3"/>
                  <c:y val="-3.847367945911470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1B-477E-A458-2F27BF4D036A}"/>
                </c:ext>
              </c:extLst>
            </c:dLbl>
            <c:dLbl>
              <c:idx val="3"/>
              <c:layout>
                <c:manualLayout>
                  <c:x val="-1.7028522775649202E-2"/>
                  <c:y val="8.0794726864140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1B-477E-A458-2F27BF4D036A}"/>
                </c:ext>
              </c:extLst>
            </c:dLbl>
            <c:dLbl>
              <c:idx val="4"/>
              <c:layout>
                <c:manualLayout>
                  <c:x val="-1.02171136653895E-2"/>
                  <c:y val="-6.54052550804948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1B-477E-A458-2F27BF4D03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0" i="0" u="none" strike="noStrike" kern="1200" baseline="0">
                    <a:solidFill>
                      <a:schemeClr val="tx1"/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6621.6</c:v>
                </c:pt>
                <c:pt idx="1">
                  <c:v>9926.7000000000007</c:v>
                </c:pt>
                <c:pt idx="2">
                  <c:v>11075.6</c:v>
                </c:pt>
                <c:pt idx="3">
                  <c:v>8970.1</c:v>
                </c:pt>
                <c:pt idx="4" formatCode="#,##0">
                  <c:v>7100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31B-477E-A458-2F27BF4D03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1171712"/>
        <c:axId val="141058816"/>
      </c:lineChart>
      <c:catAx>
        <c:axId val="141171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141058816"/>
        <c:crosses val="autoZero"/>
        <c:auto val="1"/>
        <c:lblAlgn val="ctr"/>
        <c:lblOffset val="100"/>
        <c:noMultiLvlLbl val="0"/>
      </c:catAx>
      <c:valAx>
        <c:axId val="14105881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14117171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lang="ru-RU"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979 565,2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9D-4365-B240-33F7158EBC72}"/>
                </c:ext>
              </c:extLst>
            </c:dLbl>
            <c:dLbl>
              <c:idx val="1"/>
              <c:layout>
                <c:manualLayout>
                  <c:x val="0.166495514317784"/>
                  <c:y val="-1.4985457898843701E-2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rPr>
                      <a:t>1</a:t>
                    </a:r>
                    <a:r>
                      <a:rPr lang="ru-RU" dirty="0" smtClean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rPr>
                      <a:t>003</a:t>
                    </a:r>
                    <a:r>
                      <a:rPr lang="en-US" dirty="0" smtClean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rPr>
                      <a:t> </a:t>
                    </a:r>
                    <a:r>
                      <a:rPr lang="ru-RU" dirty="0" smtClean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rPr>
                      <a:t>070</a:t>
                    </a:r>
                    <a:r>
                      <a:rPr lang="en-US" dirty="0" smtClean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rPr>
                      <a:t>,</a:t>
                    </a:r>
                    <a:r>
                      <a:rPr lang="ru-RU" dirty="0" smtClean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rPr>
                      <a:t>8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9D-4365-B240-33F7158EBC72}"/>
                </c:ext>
              </c:extLst>
            </c:dLbl>
            <c:dLbl>
              <c:idx val="2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>
                        <a:latin typeface="Liberation Serif" panose="02020603050405020304" pitchFamily="18" charset="0"/>
                      </a:rPr>
                      <a:t>11</a:t>
                    </a:r>
                    <a:r>
                      <a:rPr lang="en-US" baseline="0" dirty="0" smtClean="0">
                        <a:latin typeface="Liberation Serif" panose="02020603050405020304" pitchFamily="18" charset="0"/>
                      </a:rPr>
                      <a:t> 0</a:t>
                    </a:r>
                    <a:r>
                      <a:rPr lang="en-US" dirty="0" smtClean="0"/>
                      <a:t>75,6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9D-4365-B240-33F7158EBC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Муниципальный долг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979565.5</c:v>
                </c:pt>
                <c:pt idx="1">
                  <c:v>981965.2</c:v>
                </c:pt>
                <c:pt idx="2">
                  <c:v>11075.6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9D-4365-B240-33F7158EBC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744529868869411"/>
          <c:y val="0.62132844505548013"/>
          <c:w val="0.32381296010560318"/>
          <c:h val="0.31818967073560411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lang="ru-RU"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176878076607224E-2"/>
          <c:y val="0.21531433453886606"/>
          <c:w val="0.48915044106150202"/>
          <c:h val="0.5618874067308470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0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2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9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4</a:t>
                    </a:r>
                    <a:r>
                      <a:rPr lang="ru-RU" dirty="0" smtClean="0"/>
                      <a:t> 426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22-4901-A164-9ECAEE6345F5}"/>
                </c:ext>
              </c:extLst>
            </c:dLbl>
            <c:dLbl>
              <c:idx val="1"/>
              <c:layout>
                <c:manualLayout>
                  <c:x val="0.12414716823946799"/>
                  <c:y val="-4.1981983309148513E-3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2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 9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4</a:t>
                    </a:r>
                    <a:r>
                      <a:rPr lang="ru-RU" dirty="0" smtClean="0"/>
                      <a:t> 426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4</a:t>
                    </a:r>
                    <a:endParaRPr lang="en-US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22-4901-A164-9ECAEE6345F5}"/>
                </c:ext>
              </c:extLst>
            </c:dLbl>
            <c:dLbl>
              <c:idx val="2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2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 8 970,1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22-4901-A164-9ECAEE6345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200" b="0" i="0" u="none" strike="noStrike" kern="1200" baseline="0">
                    <a:solidFill>
                      <a:schemeClr val="tx1"/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Муниципальный долг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880946.1</c:v>
                </c:pt>
                <c:pt idx="1">
                  <c:v>880946.1</c:v>
                </c:pt>
                <c:pt idx="2">
                  <c:v>8970.1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22-4901-A164-9ECAEE6345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790430364831017"/>
          <c:y val="0.31862937619233506"/>
          <c:w val="0.36240445094502505"/>
          <c:h val="0.36274095298424508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200" b="0" i="0" u="none" strike="noStrike" kern="1200" baseline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lang="ru-RU"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dLbl>
              <c:idx val="0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2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9</a:t>
                    </a:r>
                    <a:r>
                      <a:rPr lang="ru-RU" dirty="0" smtClean="0"/>
                      <a:t>17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710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E4-4B3D-9EC8-507398C4DEF5}"/>
                </c:ext>
              </c:extLst>
            </c:dLbl>
            <c:dLbl>
              <c:idx val="1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2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9</a:t>
                    </a:r>
                    <a:r>
                      <a:rPr lang="ru-RU" dirty="0" smtClean="0"/>
                      <a:t>17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710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E4-4B3D-9EC8-507398C4DEF5}"/>
                </c:ext>
              </c:extLst>
            </c:dLbl>
            <c:dLbl>
              <c:idx val="2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2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7 100,0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E4-4B3D-9EC8-507398C4DE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200" b="0" i="0" u="none" strike="noStrike" kern="1200" baseline="0">
                    <a:solidFill>
                      <a:schemeClr val="tx1"/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Муниципальный долг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899435.6</c:v>
                </c:pt>
                <c:pt idx="1">
                  <c:v>899435.6</c:v>
                </c:pt>
                <c:pt idx="2">
                  <c:v>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E4-4B3D-9EC8-507398C4DE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 rot="0" spcFirstLastPara="0" vertOverflow="ellipsis" vert="horz" wrap="square" anchor="ctr" anchorCtr="1"/>
        <a:lstStyle/>
        <a:p>
          <a:pPr>
            <a:defRPr lang="ru-RU" sz="1200" b="0" i="0" u="none" strike="noStrike" kern="1200" baseline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lang="ru-RU"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0" i="0" u="none" strike="noStrike" kern="1200" baseline="0">
                    <a:solidFill>
                      <a:schemeClr val="tx1"/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Дотации</c:v>
                </c:pt>
                <c:pt idx="2">
                  <c:v>Иные МБТ</c:v>
                </c:pt>
                <c:pt idx="3">
                  <c:v>Субсидии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0.40200000000000002</c:v>
                </c:pt>
                <c:pt idx="1">
                  <c:v>0.54800000000000004</c:v>
                </c:pt>
                <c:pt idx="2">
                  <c:v>2.9000000000000001E-2</c:v>
                </c:pt>
                <c:pt idx="3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2A-4D26-902F-3A19A5FDD65A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lang="ru-RU"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2000" b="1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r>
              <a:rPr lang="ru-RU" sz="2000"/>
              <a:t>Налог на доходы физических лиц, тыс. рублей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лиц, тыс. руб.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7462306168401502E-3"/>
                  <c:y val="-0.2057642934143280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EC-4A6F-BF6B-3C715CBDE4EC}"/>
                </c:ext>
              </c:extLst>
            </c:dLbl>
            <c:dLbl>
              <c:idx val="1"/>
              <c:layout>
                <c:manualLayout>
                  <c:x val="0"/>
                  <c:y val="-0.220461742943922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EC-4A6F-BF6B-3C715CBDE4EC}"/>
                </c:ext>
              </c:extLst>
            </c:dLbl>
            <c:dLbl>
              <c:idx val="2"/>
              <c:layout>
                <c:manualLayout>
                  <c:x val="0"/>
                  <c:y val="-0.227810467708720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EC-4A6F-BF6B-3C715CBDE4EC}"/>
                </c:ext>
              </c:extLst>
            </c:dLbl>
            <c:dLbl>
              <c:idx val="3"/>
              <c:layout>
                <c:manualLayout>
                  <c:x val="-1.7462306168402801E-3"/>
                  <c:y val="-0.2719028162975040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EC-4A6F-BF6B-3C715CBDE4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200" b="0" i="0" u="none" strike="noStrike" kern="1200" baseline="0">
                    <a:solidFill>
                      <a:schemeClr val="tx1"/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 (прогноз)</c:v>
                </c:pt>
                <c:pt idx="1">
                  <c:v>2022 г (прогноз)</c:v>
                </c:pt>
                <c:pt idx="2">
                  <c:v>2023 г (прогноз)</c:v>
                </c:pt>
                <c:pt idx="3">
                  <c:v>2024 г (прогноз)</c:v>
                </c:pt>
              </c:strCache>
            </c:strRef>
          </c:cat>
          <c:val>
            <c:numRef>
              <c:f>Лист1!$B$2:$B$5</c:f>
              <c:numCache>
                <c:formatCode>#.##0</c:formatCode>
                <c:ptCount val="4"/>
                <c:pt idx="0">
                  <c:v>119060</c:v>
                </c:pt>
                <c:pt idx="1">
                  <c:v>114270</c:v>
                </c:pt>
                <c:pt idx="2">
                  <c:v>127907</c:v>
                </c:pt>
                <c:pt idx="3">
                  <c:v>143838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EC-4A6F-BF6B-3C715CBDE4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7972480"/>
        <c:axId val="127974016"/>
      </c:barChart>
      <c:catAx>
        <c:axId val="127972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127974016"/>
        <c:crosses val="autoZero"/>
        <c:auto val="1"/>
        <c:lblAlgn val="ctr"/>
        <c:lblOffset val="100"/>
        <c:noMultiLvlLbl val="0"/>
      </c:catAx>
      <c:valAx>
        <c:axId val="127974016"/>
        <c:scaling>
          <c:orientation val="minMax"/>
        </c:scaling>
        <c:delete val="0"/>
        <c:axPos val="l"/>
        <c:majorGridlines/>
        <c:numFmt formatCode="#.##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12797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ru-RU" sz="1800">
          <a:latin typeface="Liberation Serif" panose="02020603050405020304" pitchFamily="18" charset="0"/>
          <a:ea typeface="Liberation Serif" panose="02020603050405020304" pitchFamily="18" charset="0"/>
          <a:cs typeface="Liberation Serif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2160" b="1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Акцизы на нефтепродукты, тыс. рублей</a:t>
            </a:r>
            <a:endParaRPr lang="ru-RU"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лиц, тыс. руб.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5367841069889207E-4"/>
                  <c:y val="-0.220379436332053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4B-4E63-9D0D-7833445E8A74}"/>
                </c:ext>
              </c:extLst>
            </c:dLbl>
            <c:dLbl>
              <c:idx val="1"/>
              <c:layout>
                <c:manualLayout>
                  <c:x val="1.6194121799264303E-3"/>
                  <c:y val="-0.2360264406658640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4B-4E63-9D0D-7833445E8A74}"/>
                </c:ext>
              </c:extLst>
            </c:dLbl>
            <c:dLbl>
              <c:idx val="2"/>
              <c:layout>
                <c:manualLayout>
                  <c:x val="-2.1267690013242104E-3"/>
                  <c:y val="-0.274586371369976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4B-4E63-9D0D-7833445E8A74}"/>
                </c:ext>
              </c:extLst>
            </c:dLbl>
            <c:dLbl>
              <c:idx val="3"/>
              <c:layout>
                <c:manualLayout>
                  <c:x val="3.4925027705515806E-3"/>
                  <c:y val="-0.292483425261247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4B-4E63-9D0D-7833445E8A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t" anchorCtr="0"/>
              <a:lstStyle/>
              <a:p>
                <a:pPr>
                  <a:defRPr lang="ru-RU" sz="1400" b="0" i="0" u="none" strike="noStrike" kern="1200" baseline="0">
                    <a:solidFill>
                      <a:schemeClr val="tx1"/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 (прогноз)</c:v>
                </c:pt>
                <c:pt idx="1">
                  <c:v>2022 г (прогноз)</c:v>
                </c:pt>
                <c:pt idx="2">
                  <c:v>2023 г (прогноз)</c:v>
                </c:pt>
                <c:pt idx="3">
                  <c:v>2024 г (прогноз)</c:v>
                </c:pt>
              </c:strCache>
            </c:strRef>
          </c:cat>
          <c:val>
            <c:numRef>
              <c:f>Лист1!$B$2:$B$5</c:f>
              <c:numCache>
                <c:formatCode>#.##0</c:formatCode>
                <c:ptCount val="4"/>
                <c:pt idx="0" formatCode="General">
                  <c:v>2180</c:v>
                </c:pt>
                <c:pt idx="1">
                  <c:v>2511</c:v>
                </c:pt>
                <c:pt idx="2">
                  <c:v>2612</c:v>
                </c:pt>
                <c:pt idx="3">
                  <c:v>2717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4B-4E63-9D0D-7833445E8A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0569856"/>
        <c:axId val="123349248"/>
      </c:barChart>
      <c:catAx>
        <c:axId val="120569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123349248"/>
        <c:crosses val="autoZero"/>
        <c:auto val="1"/>
        <c:lblAlgn val="ctr"/>
        <c:lblOffset val="100"/>
        <c:noMultiLvlLbl val="0"/>
      </c:catAx>
      <c:valAx>
        <c:axId val="123349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12056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2160" b="1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Налог, взимаемый в связи с применением упрощенной</a:t>
            </a:r>
            <a:r>
              <a:rPr lang="ru-RU" sz="1600" baseline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системы налогообложения, тыс. рублей</a:t>
            </a:r>
            <a:endParaRPr lang="ru-RU"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976954705802801"/>
          <c:y val="0.40528217077857703"/>
          <c:w val="0.8562606080072509"/>
          <c:h val="0.2990792105733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лиц, тыс. руб.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7311530842007629E-3"/>
                  <c:y val="-0.10288214670716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88-4D86-B476-6B51DF4FFE1E}"/>
                </c:ext>
              </c:extLst>
            </c:dLbl>
            <c:dLbl>
              <c:idx val="1"/>
              <c:layout>
                <c:manualLayout>
                  <c:x val="0"/>
                  <c:y val="-0.132277045766353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88-4D86-B476-6B51DF4FFE1E}"/>
                </c:ext>
              </c:extLst>
            </c:dLbl>
            <c:dLbl>
              <c:idx val="2"/>
              <c:layout>
                <c:manualLayout>
                  <c:x val="0"/>
                  <c:y val="-0.132277045766353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88-4D86-B476-6B51DF4FFE1E}"/>
                </c:ext>
              </c:extLst>
            </c:dLbl>
            <c:dLbl>
              <c:idx val="3"/>
              <c:layout>
                <c:manualLayout>
                  <c:x val="-1.0477383701041001E-2"/>
                  <c:y val="-0.161671944825542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88-4D86-B476-6B51DF4FF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t" anchorCtr="0"/>
              <a:lstStyle/>
              <a:p>
                <a:pPr>
                  <a:defRPr lang="ru-RU" sz="1400" b="0" i="0" u="none" strike="noStrike" kern="1200" baseline="0">
                    <a:solidFill>
                      <a:schemeClr val="tx1"/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 (прогноз)</c:v>
                </c:pt>
                <c:pt idx="1">
                  <c:v>2022 г (прогноз)</c:v>
                </c:pt>
                <c:pt idx="2">
                  <c:v>2023 г (прогноз)</c:v>
                </c:pt>
                <c:pt idx="3">
                  <c:v>2024 г (прогноз)</c:v>
                </c:pt>
              </c:strCache>
            </c:strRef>
          </c:cat>
          <c:val>
            <c:numRef>
              <c:f>Лист1!$B$2:$B$5</c:f>
              <c:numCache>
                <c:formatCode>#.##0</c:formatCode>
                <c:ptCount val="4"/>
                <c:pt idx="0">
                  <c:v>11088</c:v>
                </c:pt>
                <c:pt idx="1">
                  <c:v>12793</c:v>
                </c:pt>
                <c:pt idx="2">
                  <c:v>13727</c:v>
                </c:pt>
                <c:pt idx="3">
                  <c:v>14715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88-4D86-B476-6B51DF4FFE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1445760"/>
        <c:axId val="121492608"/>
      </c:barChart>
      <c:catAx>
        <c:axId val="121445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121492608"/>
        <c:crosses val="autoZero"/>
        <c:auto val="1"/>
        <c:lblAlgn val="ctr"/>
        <c:lblOffset val="100"/>
        <c:noMultiLvlLbl val="0"/>
      </c:catAx>
      <c:valAx>
        <c:axId val="121492608"/>
        <c:scaling>
          <c:orientation val="minMax"/>
        </c:scaling>
        <c:delete val="0"/>
        <c:axPos val="l"/>
        <c:majorGridlines/>
        <c:numFmt formatCode="#.##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121445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2160" b="1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Сельскохозяйственный налог, тыс. рублей</a:t>
            </a:r>
            <a:endParaRPr lang="ru-RU"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837107208110003"/>
          <c:y val="0.32775312450996402"/>
          <c:w val="0.87242039113365799"/>
          <c:h val="0.443407586314245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5.0647501609468598E-3"/>
                  <c:y val="-0.169020669590340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31-4185-9329-34099D9EFB94}"/>
                </c:ext>
              </c:extLst>
            </c:dLbl>
            <c:dLbl>
              <c:idx val="1"/>
              <c:layout>
                <c:manualLayout>
                  <c:x val="-3.4924231169217107E-3"/>
                  <c:y val="-0.161671944825542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31-4185-9329-34099D9EFB94}"/>
                </c:ext>
              </c:extLst>
            </c:dLbl>
            <c:dLbl>
              <c:idx val="2"/>
              <c:layout>
                <c:manualLayout>
                  <c:x val="-3.4924231169217107E-3"/>
                  <c:y val="-0.15432322006074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31-4185-9329-34099D9EFB94}"/>
                </c:ext>
              </c:extLst>
            </c:dLbl>
            <c:dLbl>
              <c:idx val="3"/>
              <c:layout>
                <c:manualLayout>
                  <c:x val="-3.4924231169218209E-3"/>
                  <c:y val="-0.15432322006074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31-4185-9329-34099D9EFB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t" anchorCtr="0"/>
              <a:lstStyle/>
              <a:p>
                <a:pPr>
                  <a:defRPr lang="ru-RU" sz="1400" b="0" i="0" u="none" strike="noStrike" kern="1200" baseline="0">
                    <a:solidFill>
                      <a:schemeClr val="tx1"/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 (прогноз)</c:v>
                </c:pt>
                <c:pt idx="1">
                  <c:v>2022 г (прогноз)</c:v>
                </c:pt>
                <c:pt idx="2">
                  <c:v>2023 г (прогноз)</c:v>
                </c:pt>
                <c:pt idx="3">
                  <c:v>2024 г (прогноз)</c:v>
                </c:pt>
              </c:strCache>
            </c:strRef>
          </c:cat>
          <c:val>
            <c:numRef>
              <c:f>Лист1!$B$2:$B$5</c:f>
              <c:numCache>
                <c:formatCode>#.##0</c:formatCode>
                <c:ptCount val="4"/>
                <c:pt idx="0">
                  <c:v>234</c:v>
                </c:pt>
                <c:pt idx="1">
                  <c:v>18</c:v>
                </c:pt>
                <c:pt idx="2">
                  <c:v>19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31-4185-9329-34099D9EFB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4126720"/>
        <c:axId val="124128256"/>
      </c:barChart>
      <c:catAx>
        <c:axId val="124126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124128256"/>
        <c:crosses val="autoZero"/>
        <c:auto val="1"/>
        <c:lblAlgn val="ctr"/>
        <c:lblOffset val="100"/>
        <c:noMultiLvlLbl val="0"/>
      </c:catAx>
      <c:valAx>
        <c:axId val="124128256"/>
        <c:scaling>
          <c:orientation val="minMax"/>
        </c:scaling>
        <c:delete val="0"/>
        <c:axPos val="l"/>
        <c:majorGridlines/>
        <c:numFmt formatCode="#.##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12412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2160" b="1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Неналоговые доходы, тыс. рублей</a:t>
            </a:r>
            <a:endParaRPr lang="ru-RU"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4087147632661"/>
          <c:y val="0.32812056074820611"/>
          <c:w val="0.85670431558209914"/>
          <c:h val="0.443407586314245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доходы, тыс. руб.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7462306168401502E-3"/>
                  <c:y val="-0.25720536676790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D6-4772-B0FD-4979AD89757B}"/>
                </c:ext>
              </c:extLst>
            </c:dLbl>
            <c:dLbl>
              <c:idx val="1"/>
              <c:layout>
                <c:manualLayout>
                  <c:x val="-1.7462734611004402E-3"/>
                  <c:y val="-0.14611020728557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D6-4772-B0FD-4979AD89757B}"/>
                </c:ext>
              </c:extLst>
            </c:dLbl>
            <c:dLbl>
              <c:idx val="2"/>
              <c:layout>
                <c:manualLayout>
                  <c:x val="1.3983806269498198E-3"/>
                  <c:y val="-0.214236861719646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D6-4772-B0FD-4979AD89757B}"/>
                </c:ext>
              </c:extLst>
            </c:dLbl>
            <c:dLbl>
              <c:idx val="3"/>
              <c:layout>
                <c:manualLayout>
                  <c:x val="0"/>
                  <c:y val="-0.2719028162975040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D6-4772-B0FD-4979AD8975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t" anchorCtr="0"/>
              <a:lstStyle/>
              <a:p>
                <a:pPr>
                  <a:defRPr lang="ru-RU" sz="1400" b="0" i="0" u="none" strike="noStrike" kern="1200" baseline="0">
                    <a:solidFill>
                      <a:schemeClr val="tx1"/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 (прогноз)</c:v>
                </c:pt>
                <c:pt idx="1">
                  <c:v>2022 г (прогноз)</c:v>
                </c:pt>
                <c:pt idx="2">
                  <c:v>2023 г (прогноз)</c:v>
                </c:pt>
                <c:pt idx="3">
                  <c:v>2024 г (прогноз)</c:v>
                </c:pt>
              </c:strCache>
            </c:strRef>
          </c:cat>
          <c:val>
            <c:numRef>
              <c:f>Лист1!$B$2:$B$5</c:f>
              <c:numCache>
                <c:formatCode>#.##0</c:formatCode>
                <c:ptCount val="4"/>
                <c:pt idx="0">
                  <c:v>15661</c:v>
                </c:pt>
                <c:pt idx="1">
                  <c:v>15242</c:v>
                </c:pt>
                <c:pt idx="2">
                  <c:v>15851</c:v>
                </c:pt>
                <c:pt idx="3">
                  <c:v>16485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D6-4772-B0FD-4979AD8975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4166528"/>
        <c:axId val="124168064"/>
      </c:barChart>
      <c:catAx>
        <c:axId val="124166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124168064"/>
        <c:crosses val="autoZero"/>
        <c:auto val="1"/>
        <c:lblAlgn val="ctr"/>
        <c:lblOffset val="100"/>
        <c:noMultiLvlLbl val="0"/>
      </c:catAx>
      <c:valAx>
        <c:axId val="124168064"/>
        <c:scaling>
          <c:orientation val="minMax"/>
        </c:scaling>
        <c:delete val="0"/>
        <c:axPos val="l"/>
        <c:majorGridlines/>
        <c:numFmt formatCode="#.##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12416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98220379849"/>
          <c:y val="4.7460557386932598E-2"/>
          <c:w val="0.51391354747657703"/>
          <c:h val="0.88110890674788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c:spPr>
          <c:invertIfNegative val="0"/>
          <c:dLbls>
            <c:dLbl>
              <c:idx val="0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6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rPr>
                      <a:t>9</a:t>
                    </a:r>
                    <a:r>
                      <a:rPr lang="en-US" dirty="0" smtClean="0"/>
                      <a:t>8,</a:t>
                    </a:r>
                    <a:r>
                      <a:rPr lang="ru-RU" dirty="0" smtClean="0"/>
                      <a:t>65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BC-489B-A216-36CED5A8E403}"/>
                </c:ext>
              </c:extLst>
            </c:dLbl>
            <c:dLbl>
              <c:idx val="1"/>
              <c:layout>
                <c:manualLayout>
                  <c:x val="3.6056308597711998E-3"/>
                  <c:y val="-6.2777789847695066E-17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6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rPr>
                      <a:t>9</a:t>
                    </a:r>
                    <a:r>
                      <a:rPr lang="ru-RU" dirty="0" smtClean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rPr>
                      <a:t>8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961039455113"/>
                      <c:h val="7.32796484906463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CBC-489B-A216-36CED5A8E403}"/>
                </c:ext>
              </c:extLst>
            </c:dLbl>
            <c:dLbl>
              <c:idx val="2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6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rPr>
                      <a:t>98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BC-489B-A216-36CED5A8E4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600" b="0" i="0" u="none" strike="noStrike" kern="1200" baseline="0">
                    <a:solidFill>
                      <a:schemeClr val="tx1"/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0.9849</c:v>
                </c:pt>
                <c:pt idx="1">
                  <c:v>0.9789000000000001</c:v>
                </c:pt>
                <c:pt idx="2">
                  <c:v>0.98349999999999993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BC-489B-A216-36CED5A8E4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Непрограмные 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4825163101564113E-2"/>
                  <c:y val="4.450273065342851E-2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6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rPr>
                      <a:t>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BC-489B-A216-36CED5A8E403}"/>
                </c:ext>
              </c:extLst>
            </c:dLbl>
            <c:dLbl>
              <c:idx val="1"/>
              <c:layout>
                <c:manualLayout>
                  <c:x val="6.9222576302743505E-2"/>
                  <c:y val="4.0388662122258417E-2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6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130069726370898E-2"/>
                      <c:h val="7.32796484906463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CBC-489B-A216-36CED5A8E403}"/>
                </c:ext>
              </c:extLst>
            </c:dLbl>
            <c:dLbl>
              <c:idx val="2"/>
              <c:layout>
                <c:manualLayout>
                  <c:x val="7.0402639662478894E-2"/>
                  <c:y val="3.1414300239018811E-2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6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1,</a:t>
                    </a:r>
                    <a:r>
                      <a:rPr lang="ru-RU" dirty="0" smtClean="0"/>
                      <a:t>26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932885156256497E-2"/>
                      <c:h val="7.32796484906463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CBC-489B-A216-36CED5A8E4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600" b="0" i="0" u="none" strike="noStrike" kern="1200" baseline="0">
                    <a:solidFill>
                      <a:schemeClr val="tx1"/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0.00%</c:formatCode>
                <c:ptCount val="3"/>
                <c:pt idx="0">
                  <c:v>1.5100000000000002E-2</c:v>
                </c:pt>
                <c:pt idx="1">
                  <c:v>2.1100000000000004E-2</c:v>
                </c:pt>
                <c:pt idx="2">
                  <c:v>1.6500000000000004E-2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CBC-489B-A216-36CED5A8E4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4659968"/>
        <c:axId val="124682240"/>
      </c:barChart>
      <c:catAx>
        <c:axId val="124659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4682240"/>
        <c:crosses val="autoZero"/>
        <c:auto val="1"/>
        <c:lblAlgn val="ctr"/>
        <c:lblOffset val="100"/>
        <c:noMultiLvlLbl val="0"/>
      </c:catAx>
      <c:valAx>
        <c:axId val="124682240"/>
        <c:scaling>
          <c:logBase val="10"/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12465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txPr>
        <a:bodyPr rot="0" spcFirstLastPara="0" vertOverflow="ellipsis" vert="horz" wrap="square" anchor="ctr" anchorCtr="1"/>
        <a:lstStyle/>
        <a:p>
          <a:pPr>
            <a:defRPr lang="ru-RU" sz="1600" b="0" i="0" u="none" strike="noStrike" kern="1200" baseline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ru-RU"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AB1E9E-6D41-4AE4-87EA-D5C6C4F0FBC5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205204AD-9E28-4C04-9864-E956C9BA0C89}">
      <dgm:prSet phldrT="[Текст]"/>
      <dgm:spPr/>
      <dgm:t>
        <a:bodyPr/>
        <a:lstStyle/>
        <a:p>
          <a:endParaRPr lang="ru-RU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D5668761-1AD2-4C25-936A-F0BC685BA036}" type="parTrans" cxnId="{FAFB573E-8DEA-468A-9746-132F5E0308F1}">
      <dgm:prSet/>
      <dgm:spPr/>
      <dgm:t>
        <a:bodyPr/>
        <a:lstStyle/>
        <a:p>
          <a:endParaRPr lang="ru-RU"/>
        </a:p>
      </dgm:t>
    </dgm:pt>
    <dgm:pt modelId="{CA7566F2-8188-421E-A0C4-87C214613DE3}" type="sibTrans" cxnId="{FAFB573E-8DEA-468A-9746-132F5E0308F1}">
      <dgm:prSet/>
      <dgm:spPr/>
      <dgm:t>
        <a:bodyPr/>
        <a:lstStyle/>
        <a:p>
          <a:endParaRPr lang="ru-RU"/>
        </a:p>
      </dgm:t>
    </dgm:pt>
    <dgm:pt modelId="{3F0CF142-3155-44AB-8723-7757C39F9792}">
      <dgm:prSet phldrT="[Текст]" custT="1"/>
      <dgm:spPr/>
      <dgm:t>
        <a:bodyPr/>
        <a:lstStyle/>
        <a:p>
          <a:r>
            <a:rPr lang="ru-RU" sz="16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Утверждение бюджета очередного года</a:t>
          </a:r>
          <a:endParaRPr lang="ru-RU" sz="16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C41A87D9-DA86-4CB7-B8AB-C2B1F146EA3E}" type="parTrans" cxnId="{4ED32C09-780E-4989-956D-E42EE77A95A1}">
      <dgm:prSet/>
      <dgm:spPr/>
      <dgm:t>
        <a:bodyPr/>
        <a:lstStyle/>
        <a:p>
          <a:endParaRPr lang="ru-RU"/>
        </a:p>
      </dgm:t>
    </dgm:pt>
    <dgm:pt modelId="{A0CF4D6F-5D8F-4AFF-AFE9-C435F8D04149}" type="sibTrans" cxnId="{4ED32C09-780E-4989-956D-E42EE77A95A1}">
      <dgm:prSet/>
      <dgm:spPr/>
      <dgm:t>
        <a:bodyPr/>
        <a:lstStyle/>
        <a:p>
          <a:endParaRPr lang="ru-RU"/>
        </a:p>
      </dgm:t>
    </dgm:pt>
    <dgm:pt modelId="{A597231C-4455-4097-AEFC-7BAC284035C3}">
      <dgm:prSet phldrT="[Текст]"/>
      <dgm:spPr/>
      <dgm:t>
        <a:bodyPr/>
        <a:lstStyle/>
        <a:p>
          <a:endParaRPr lang="ru-RU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FA89E405-BC60-4FD1-9B55-A16EA83356EA}" type="parTrans" cxnId="{0BFBE8DA-B8D5-4643-94EB-E8FB141A4225}">
      <dgm:prSet/>
      <dgm:spPr/>
      <dgm:t>
        <a:bodyPr/>
        <a:lstStyle/>
        <a:p>
          <a:endParaRPr lang="ru-RU"/>
        </a:p>
      </dgm:t>
    </dgm:pt>
    <dgm:pt modelId="{56FA2BA6-14A8-4D0E-93F8-A3B24A05DBAE}" type="sibTrans" cxnId="{0BFBE8DA-B8D5-4643-94EB-E8FB141A4225}">
      <dgm:prSet/>
      <dgm:spPr/>
      <dgm:t>
        <a:bodyPr/>
        <a:lstStyle/>
        <a:p>
          <a:endParaRPr lang="ru-RU"/>
        </a:p>
      </dgm:t>
    </dgm:pt>
    <dgm:pt modelId="{4E3DB6CC-636C-4B59-B82D-5F895F1A149F}">
      <dgm:prSet phldrT="[Текст]" custT="1"/>
      <dgm:spPr/>
      <dgm:t>
        <a:bodyPr/>
        <a:lstStyle/>
        <a:p>
          <a:r>
            <a:rPr lang="ru-RU" sz="16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Исполнение бюджета в текущем году</a:t>
          </a:r>
          <a:endParaRPr lang="ru-RU" sz="16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01F37F89-417C-4B22-BF11-AE2398E58F23}" type="parTrans" cxnId="{68EE9946-17C6-40BF-A5CE-D515B773BC97}">
      <dgm:prSet/>
      <dgm:spPr/>
      <dgm:t>
        <a:bodyPr/>
        <a:lstStyle/>
        <a:p>
          <a:endParaRPr lang="ru-RU"/>
        </a:p>
      </dgm:t>
    </dgm:pt>
    <dgm:pt modelId="{6334679B-F09C-4F47-8009-458C3D3769DB}" type="sibTrans" cxnId="{68EE9946-17C6-40BF-A5CE-D515B773BC97}">
      <dgm:prSet/>
      <dgm:spPr/>
      <dgm:t>
        <a:bodyPr/>
        <a:lstStyle/>
        <a:p>
          <a:endParaRPr lang="ru-RU"/>
        </a:p>
      </dgm:t>
    </dgm:pt>
    <dgm:pt modelId="{4FA14A7C-D4B2-4273-8D74-8686C15F90A7}">
      <dgm:prSet phldrT="[Текст]"/>
      <dgm:spPr/>
      <dgm:t>
        <a:bodyPr/>
        <a:lstStyle/>
        <a:p>
          <a:endParaRPr lang="ru-RU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9F3EE16C-2A2C-4422-8A2E-A63DF7409A22}" type="parTrans" cxnId="{3D05CFB9-9159-43FB-8C75-75A5674588B9}">
      <dgm:prSet/>
      <dgm:spPr/>
      <dgm:t>
        <a:bodyPr/>
        <a:lstStyle/>
        <a:p>
          <a:endParaRPr lang="ru-RU"/>
        </a:p>
      </dgm:t>
    </dgm:pt>
    <dgm:pt modelId="{D0EAA1A5-CC3B-4430-987F-27E9100C50B8}" type="sibTrans" cxnId="{3D05CFB9-9159-43FB-8C75-75A5674588B9}">
      <dgm:prSet/>
      <dgm:spPr/>
      <dgm:t>
        <a:bodyPr/>
        <a:lstStyle/>
        <a:p>
          <a:endParaRPr lang="ru-RU"/>
        </a:p>
      </dgm:t>
    </dgm:pt>
    <dgm:pt modelId="{D9F3DC21-5DBF-4D82-A31C-EDCE321B6C18}">
      <dgm:prSet phldrT="[Текст]" custT="1"/>
      <dgm:spPr/>
      <dgm:t>
        <a:bodyPr/>
        <a:lstStyle/>
        <a:p>
          <a:r>
            <a:rPr lang="ru-RU" sz="16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Формирование отчета об исполнении бюджета предыдущего года</a:t>
          </a:r>
          <a:endParaRPr lang="ru-RU" sz="16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B3317B47-89EA-499D-862B-DA8092D2E0ED}" type="parTrans" cxnId="{D925324F-34B5-40F2-9393-6C00455C9027}">
      <dgm:prSet/>
      <dgm:spPr/>
      <dgm:t>
        <a:bodyPr/>
        <a:lstStyle/>
        <a:p>
          <a:endParaRPr lang="ru-RU"/>
        </a:p>
      </dgm:t>
    </dgm:pt>
    <dgm:pt modelId="{111E4E8D-046E-4BDA-A781-339980EC4ABA}" type="sibTrans" cxnId="{D925324F-34B5-40F2-9393-6C00455C9027}">
      <dgm:prSet/>
      <dgm:spPr/>
      <dgm:t>
        <a:bodyPr/>
        <a:lstStyle/>
        <a:p>
          <a:endParaRPr lang="ru-RU"/>
        </a:p>
      </dgm:t>
    </dgm:pt>
    <dgm:pt modelId="{49A679B4-4B72-4E4A-BB75-C3C1B3BFAFA7}">
      <dgm:prSet phldrT="[Текст]"/>
      <dgm:spPr/>
      <dgm:t>
        <a:bodyPr/>
        <a:lstStyle/>
        <a:p>
          <a:endParaRPr lang="ru-RU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0008E46A-F459-4B50-8651-B06B83729C0A}" type="parTrans" cxnId="{B5BF00D5-6319-4093-948D-A595EE8326AD}">
      <dgm:prSet/>
      <dgm:spPr/>
      <dgm:t>
        <a:bodyPr/>
        <a:lstStyle/>
        <a:p>
          <a:endParaRPr lang="ru-RU"/>
        </a:p>
      </dgm:t>
    </dgm:pt>
    <dgm:pt modelId="{FAC4D17D-FF64-4811-9CC7-4D7DD00A0DFF}" type="sibTrans" cxnId="{B5BF00D5-6319-4093-948D-A595EE8326AD}">
      <dgm:prSet/>
      <dgm:spPr/>
      <dgm:t>
        <a:bodyPr/>
        <a:lstStyle/>
        <a:p>
          <a:endParaRPr lang="ru-RU"/>
        </a:p>
      </dgm:t>
    </dgm:pt>
    <dgm:pt modelId="{D695B876-048F-4EB5-A200-A88F14C71F4E}">
      <dgm:prSet custT="1"/>
      <dgm:spPr/>
      <dgm:t>
        <a:bodyPr/>
        <a:lstStyle/>
        <a:p>
          <a:r>
            <a:rPr lang="ru-RU" sz="16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Утверждение отчета об исполнении бюджета предыдущего года</a:t>
          </a:r>
          <a:endParaRPr lang="ru-RU" sz="16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B4D77172-AEF8-4C4C-8AFB-5D8CC3829E8C}" type="parTrans" cxnId="{68A88376-E277-479A-83E0-4BF02A8D64D9}">
      <dgm:prSet/>
      <dgm:spPr/>
      <dgm:t>
        <a:bodyPr/>
        <a:lstStyle/>
        <a:p>
          <a:endParaRPr lang="ru-RU"/>
        </a:p>
      </dgm:t>
    </dgm:pt>
    <dgm:pt modelId="{CA0F1FBC-B53F-4AFD-B4A4-55C1911BF720}" type="sibTrans" cxnId="{68A88376-E277-479A-83E0-4BF02A8D64D9}">
      <dgm:prSet/>
      <dgm:spPr/>
      <dgm:t>
        <a:bodyPr/>
        <a:lstStyle/>
        <a:p>
          <a:endParaRPr lang="ru-RU"/>
        </a:p>
      </dgm:t>
    </dgm:pt>
    <dgm:pt modelId="{3933D8B7-B0BC-463B-91C6-D36DCD6D3A3E}">
      <dgm:prSet/>
      <dgm:spPr/>
      <dgm:t>
        <a:bodyPr/>
        <a:lstStyle/>
        <a:p>
          <a:endParaRPr lang="ru-RU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D788FD09-BFA4-4B5C-863E-E832C1131FEC}" type="parTrans" cxnId="{60A41692-BEC6-4358-8191-3AD384C504FA}">
      <dgm:prSet/>
      <dgm:spPr/>
      <dgm:t>
        <a:bodyPr/>
        <a:lstStyle/>
        <a:p>
          <a:endParaRPr lang="ru-RU"/>
        </a:p>
      </dgm:t>
    </dgm:pt>
    <dgm:pt modelId="{44497B30-928A-4875-A1A1-B61DBBA2FB71}" type="sibTrans" cxnId="{60A41692-BEC6-4358-8191-3AD384C504FA}">
      <dgm:prSet/>
      <dgm:spPr/>
      <dgm:t>
        <a:bodyPr/>
        <a:lstStyle/>
        <a:p>
          <a:endParaRPr lang="ru-RU"/>
        </a:p>
      </dgm:t>
    </dgm:pt>
    <dgm:pt modelId="{23E221DC-3B98-4F22-8F44-D64B038CB45E}">
      <dgm:prSet custT="1"/>
      <dgm:spPr/>
      <dgm:t>
        <a:bodyPr/>
        <a:lstStyle/>
        <a:p>
          <a:r>
            <a:rPr lang="ru-RU" sz="16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Составление проекта бюджетного очередного года</a:t>
          </a:r>
          <a:endParaRPr lang="ru-RU" sz="16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18655D5A-B32A-42DF-B237-5124D602B488}" type="parTrans" cxnId="{703E1EC4-CC51-4B96-AEDE-97710381EEA0}">
      <dgm:prSet/>
      <dgm:spPr/>
      <dgm:t>
        <a:bodyPr/>
        <a:lstStyle/>
        <a:p>
          <a:endParaRPr lang="ru-RU"/>
        </a:p>
      </dgm:t>
    </dgm:pt>
    <dgm:pt modelId="{AB349722-F95E-44C7-B72C-320C643877B6}" type="sibTrans" cxnId="{703E1EC4-CC51-4B96-AEDE-97710381EEA0}">
      <dgm:prSet/>
      <dgm:spPr/>
      <dgm:t>
        <a:bodyPr/>
        <a:lstStyle/>
        <a:p>
          <a:endParaRPr lang="ru-RU"/>
        </a:p>
      </dgm:t>
    </dgm:pt>
    <dgm:pt modelId="{220A211C-048B-49A0-ABD4-DCCCD33E6DDA}">
      <dgm:prSet/>
      <dgm:spPr/>
      <dgm:t>
        <a:bodyPr/>
        <a:lstStyle/>
        <a:p>
          <a:endParaRPr lang="ru-RU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944EFBD8-66D5-4BB8-A994-1FFFD15A10A7}" type="parTrans" cxnId="{330E904E-04F8-44FD-BD87-60E1AB9083DC}">
      <dgm:prSet/>
      <dgm:spPr/>
      <dgm:t>
        <a:bodyPr/>
        <a:lstStyle/>
        <a:p>
          <a:endParaRPr lang="ru-RU"/>
        </a:p>
      </dgm:t>
    </dgm:pt>
    <dgm:pt modelId="{5C663374-DB85-4B67-A169-5FD57126874E}" type="sibTrans" cxnId="{330E904E-04F8-44FD-BD87-60E1AB9083DC}">
      <dgm:prSet/>
      <dgm:spPr/>
      <dgm:t>
        <a:bodyPr/>
        <a:lstStyle/>
        <a:p>
          <a:endParaRPr lang="ru-RU"/>
        </a:p>
      </dgm:t>
    </dgm:pt>
    <dgm:pt modelId="{23EEB74B-3796-4B4B-99E1-49175F48B5E8}">
      <dgm:prSet custT="1"/>
      <dgm:spPr/>
      <dgm:t>
        <a:bodyPr/>
        <a:lstStyle/>
        <a:p>
          <a:r>
            <a:rPr lang="ru-RU" sz="16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Рассмотрение проекта бюджета очередного года</a:t>
          </a:r>
          <a:endParaRPr lang="ru-RU" sz="16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6EB2AA01-AA77-4755-8D8C-ACA0E198799B}" type="parTrans" cxnId="{2A6E3360-24BB-47A5-A872-9C0BFA64CB90}">
      <dgm:prSet/>
      <dgm:spPr/>
      <dgm:t>
        <a:bodyPr/>
        <a:lstStyle/>
        <a:p>
          <a:endParaRPr lang="ru-RU"/>
        </a:p>
      </dgm:t>
    </dgm:pt>
    <dgm:pt modelId="{FA952483-DC90-45AC-93B1-B7375C5BFC56}" type="sibTrans" cxnId="{2A6E3360-24BB-47A5-A872-9C0BFA64CB90}">
      <dgm:prSet/>
      <dgm:spPr/>
      <dgm:t>
        <a:bodyPr/>
        <a:lstStyle/>
        <a:p>
          <a:endParaRPr lang="ru-RU"/>
        </a:p>
      </dgm:t>
    </dgm:pt>
    <dgm:pt modelId="{03A8B05B-F22E-4358-975A-CD051DB57FEE}" type="pres">
      <dgm:prSet presAssocID="{CAAB1E9E-6D41-4AE4-87EA-D5C6C4F0FB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0E60D6-0D7A-4B9B-95ED-B9AADF12D255}" type="pres">
      <dgm:prSet presAssocID="{205204AD-9E28-4C04-9864-E956C9BA0C89}" presName="composite" presStyleCnt="0"/>
      <dgm:spPr/>
    </dgm:pt>
    <dgm:pt modelId="{A3C266B7-BD7D-41D4-84BE-7E8B12DFEFBC}" type="pres">
      <dgm:prSet presAssocID="{205204AD-9E28-4C04-9864-E956C9BA0C89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CA655-7BF3-4408-84E8-E66E84BE441C}" type="pres">
      <dgm:prSet presAssocID="{205204AD-9E28-4C04-9864-E956C9BA0C89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CD6AD-FF5F-4DF5-B2C6-C90B928165D7}" type="pres">
      <dgm:prSet presAssocID="{CA7566F2-8188-421E-A0C4-87C214613DE3}" presName="sp" presStyleCnt="0"/>
      <dgm:spPr/>
    </dgm:pt>
    <dgm:pt modelId="{05F91354-443F-449A-905E-0B2C08AF95C7}" type="pres">
      <dgm:prSet presAssocID="{A597231C-4455-4097-AEFC-7BAC284035C3}" presName="composite" presStyleCnt="0"/>
      <dgm:spPr/>
    </dgm:pt>
    <dgm:pt modelId="{0B540884-91F4-412C-8F65-D775CDCBF630}" type="pres">
      <dgm:prSet presAssocID="{A597231C-4455-4097-AEFC-7BAC284035C3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A30CA-43ED-48E0-A4FF-3D1B345DEADA}" type="pres">
      <dgm:prSet presAssocID="{A597231C-4455-4097-AEFC-7BAC284035C3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B0185-D62C-46C7-8D91-0BDBBF6AB1C3}" type="pres">
      <dgm:prSet presAssocID="{56FA2BA6-14A8-4D0E-93F8-A3B24A05DBAE}" presName="sp" presStyleCnt="0"/>
      <dgm:spPr/>
    </dgm:pt>
    <dgm:pt modelId="{FF7732E4-7EA1-4F5B-9B33-3DA8B74C3F01}" type="pres">
      <dgm:prSet presAssocID="{4FA14A7C-D4B2-4273-8D74-8686C15F90A7}" presName="composite" presStyleCnt="0"/>
      <dgm:spPr/>
    </dgm:pt>
    <dgm:pt modelId="{3C7834CB-48B4-4960-A2E3-70DF908D94F0}" type="pres">
      <dgm:prSet presAssocID="{4FA14A7C-D4B2-4273-8D74-8686C15F90A7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37B82-D6B8-4116-ABD4-41EAC4C95054}" type="pres">
      <dgm:prSet presAssocID="{4FA14A7C-D4B2-4273-8D74-8686C15F90A7}" presName="descendantText" presStyleLbl="alignAcc1" presStyleIdx="2" presStyleCnt="6" custScaleX="101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EBE0E-33B1-49FF-B58E-924132AB240E}" type="pres">
      <dgm:prSet presAssocID="{D0EAA1A5-CC3B-4430-987F-27E9100C50B8}" presName="sp" presStyleCnt="0"/>
      <dgm:spPr/>
    </dgm:pt>
    <dgm:pt modelId="{8BD92BAB-5C7B-472B-94CF-6B7661DE95CE}" type="pres">
      <dgm:prSet presAssocID="{49A679B4-4B72-4E4A-BB75-C3C1B3BFAFA7}" presName="composite" presStyleCnt="0"/>
      <dgm:spPr/>
    </dgm:pt>
    <dgm:pt modelId="{F3E41107-8103-4C21-BB58-F3E704C7B9E5}" type="pres">
      <dgm:prSet presAssocID="{49A679B4-4B72-4E4A-BB75-C3C1B3BFAFA7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6504A-7F34-4323-9CD1-FC4A11620C97}" type="pres">
      <dgm:prSet presAssocID="{49A679B4-4B72-4E4A-BB75-C3C1B3BFAFA7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8DA94-8756-454A-8EB0-8D0027EBEA5A}" type="pres">
      <dgm:prSet presAssocID="{FAC4D17D-FF64-4811-9CC7-4D7DD00A0DFF}" presName="sp" presStyleCnt="0"/>
      <dgm:spPr/>
    </dgm:pt>
    <dgm:pt modelId="{D9D2059B-797C-42B6-8B1C-6CEBF55ED914}" type="pres">
      <dgm:prSet presAssocID="{3933D8B7-B0BC-463B-91C6-D36DCD6D3A3E}" presName="composite" presStyleCnt="0"/>
      <dgm:spPr/>
    </dgm:pt>
    <dgm:pt modelId="{0843787B-C9AC-4472-9C1D-A136BCDE622B}" type="pres">
      <dgm:prSet presAssocID="{3933D8B7-B0BC-463B-91C6-D36DCD6D3A3E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F9273-BAC2-4735-8311-810DFFAF1C79}" type="pres">
      <dgm:prSet presAssocID="{3933D8B7-B0BC-463B-91C6-D36DCD6D3A3E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89FB2-5878-4ACD-ADA6-0E1E0DBBD971}" type="pres">
      <dgm:prSet presAssocID="{44497B30-928A-4875-A1A1-B61DBBA2FB71}" presName="sp" presStyleCnt="0"/>
      <dgm:spPr/>
    </dgm:pt>
    <dgm:pt modelId="{A17E64CA-DCD5-42B5-BB15-BD3BFA1A63B9}" type="pres">
      <dgm:prSet presAssocID="{220A211C-048B-49A0-ABD4-DCCCD33E6DDA}" presName="composite" presStyleCnt="0"/>
      <dgm:spPr/>
    </dgm:pt>
    <dgm:pt modelId="{A7F4ACA4-34FB-4C8A-8ED2-66CB318EB122}" type="pres">
      <dgm:prSet presAssocID="{220A211C-048B-49A0-ABD4-DCCCD33E6DDA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2AEAD-498B-4744-88DC-B33CF4D7076A}" type="pres">
      <dgm:prSet presAssocID="{220A211C-048B-49A0-ABD4-DCCCD33E6DDA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05CFB9-9159-43FB-8C75-75A5674588B9}" srcId="{CAAB1E9E-6D41-4AE4-87EA-D5C6C4F0FBC5}" destId="{4FA14A7C-D4B2-4273-8D74-8686C15F90A7}" srcOrd="2" destOrd="0" parTransId="{9F3EE16C-2A2C-4422-8A2E-A63DF7409A22}" sibTransId="{D0EAA1A5-CC3B-4430-987F-27E9100C50B8}"/>
    <dgm:cxn modelId="{703E1EC4-CC51-4B96-AEDE-97710381EEA0}" srcId="{3933D8B7-B0BC-463B-91C6-D36DCD6D3A3E}" destId="{23E221DC-3B98-4F22-8F44-D64B038CB45E}" srcOrd="0" destOrd="0" parTransId="{18655D5A-B32A-42DF-B237-5124D602B488}" sibTransId="{AB349722-F95E-44C7-B72C-320C643877B6}"/>
    <dgm:cxn modelId="{68A88376-E277-479A-83E0-4BF02A8D64D9}" srcId="{49A679B4-4B72-4E4A-BB75-C3C1B3BFAFA7}" destId="{D695B876-048F-4EB5-A200-A88F14C71F4E}" srcOrd="0" destOrd="0" parTransId="{B4D77172-AEF8-4C4C-8AFB-5D8CC3829E8C}" sibTransId="{CA0F1FBC-B53F-4AFD-B4A4-55C1911BF720}"/>
    <dgm:cxn modelId="{950A544E-CE01-4A64-A927-65067D86573C}" type="presOf" srcId="{D695B876-048F-4EB5-A200-A88F14C71F4E}" destId="{0BB6504A-7F34-4323-9CD1-FC4A11620C97}" srcOrd="0" destOrd="0" presId="urn:microsoft.com/office/officeart/2005/8/layout/chevron2"/>
    <dgm:cxn modelId="{0BFBE8DA-B8D5-4643-94EB-E8FB141A4225}" srcId="{CAAB1E9E-6D41-4AE4-87EA-D5C6C4F0FBC5}" destId="{A597231C-4455-4097-AEFC-7BAC284035C3}" srcOrd="1" destOrd="0" parTransId="{FA89E405-BC60-4FD1-9B55-A16EA83356EA}" sibTransId="{56FA2BA6-14A8-4D0E-93F8-A3B24A05DBAE}"/>
    <dgm:cxn modelId="{2A6E3360-24BB-47A5-A872-9C0BFA64CB90}" srcId="{220A211C-048B-49A0-ABD4-DCCCD33E6DDA}" destId="{23EEB74B-3796-4B4B-99E1-49175F48B5E8}" srcOrd="0" destOrd="0" parTransId="{6EB2AA01-AA77-4755-8D8C-ACA0E198799B}" sibTransId="{FA952483-DC90-45AC-93B1-B7375C5BFC56}"/>
    <dgm:cxn modelId="{638CE4EE-D3B3-4F18-9369-6490954F46A8}" type="presOf" srcId="{D9F3DC21-5DBF-4D82-A31C-EDCE321B6C18}" destId="{23637B82-D6B8-4116-ABD4-41EAC4C95054}" srcOrd="0" destOrd="0" presId="urn:microsoft.com/office/officeart/2005/8/layout/chevron2"/>
    <dgm:cxn modelId="{D925324F-34B5-40F2-9393-6C00455C9027}" srcId="{4FA14A7C-D4B2-4273-8D74-8686C15F90A7}" destId="{D9F3DC21-5DBF-4D82-A31C-EDCE321B6C18}" srcOrd="0" destOrd="0" parTransId="{B3317B47-89EA-499D-862B-DA8092D2E0ED}" sibTransId="{111E4E8D-046E-4BDA-A781-339980EC4ABA}"/>
    <dgm:cxn modelId="{48D11119-1A1A-4F06-988F-B6B9DB296628}" type="presOf" srcId="{A597231C-4455-4097-AEFC-7BAC284035C3}" destId="{0B540884-91F4-412C-8F65-D775CDCBF630}" srcOrd="0" destOrd="0" presId="urn:microsoft.com/office/officeart/2005/8/layout/chevron2"/>
    <dgm:cxn modelId="{9F6B551E-ED3E-4771-B0DA-C72FEEA6F054}" type="presOf" srcId="{3F0CF142-3155-44AB-8723-7757C39F9792}" destId="{9E5CA655-7BF3-4408-84E8-E66E84BE441C}" srcOrd="0" destOrd="0" presId="urn:microsoft.com/office/officeart/2005/8/layout/chevron2"/>
    <dgm:cxn modelId="{FAFB573E-8DEA-468A-9746-132F5E0308F1}" srcId="{CAAB1E9E-6D41-4AE4-87EA-D5C6C4F0FBC5}" destId="{205204AD-9E28-4C04-9864-E956C9BA0C89}" srcOrd="0" destOrd="0" parTransId="{D5668761-1AD2-4C25-936A-F0BC685BA036}" sibTransId="{CA7566F2-8188-421E-A0C4-87C214613DE3}"/>
    <dgm:cxn modelId="{4ED32C09-780E-4989-956D-E42EE77A95A1}" srcId="{205204AD-9E28-4C04-9864-E956C9BA0C89}" destId="{3F0CF142-3155-44AB-8723-7757C39F9792}" srcOrd="0" destOrd="0" parTransId="{C41A87D9-DA86-4CB7-B8AB-C2B1F146EA3E}" sibTransId="{A0CF4D6F-5D8F-4AFF-AFE9-C435F8D04149}"/>
    <dgm:cxn modelId="{D26E04C8-4A96-46D8-B8C1-5953D3F0967F}" type="presOf" srcId="{49A679B4-4B72-4E4A-BB75-C3C1B3BFAFA7}" destId="{F3E41107-8103-4C21-BB58-F3E704C7B9E5}" srcOrd="0" destOrd="0" presId="urn:microsoft.com/office/officeart/2005/8/layout/chevron2"/>
    <dgm:cxn modelId="{DAA654F9-0AAA-4EFD-9948-B2614B1421F3}" type="presOf" srcId="{4FA14A7C-D4B2-4273-8D74-8686C15F90A7}" destId="{3C7834CB-48B4-4960-A2E3-70DF908D94F0}" srcOrd="0" destOrd="0" presId="urn:microsoft.com/office/officeart/2005/8/layout/chevron2"/>
    <dgm:cxn modelId="{0BFB1701-4A8F-419A-B5C2-C49695D42326}" type="presOf" srcId="{4E3DB6CC-636C-4B59-B82D-5F895F1A149F}" destId="{922A30CA-43ED-48E0-A4FF-3D1B345DEADA}" srcOrd="0" destOrd="0" presId="urn:microsoft.com/office/officeart/2005/8/layout/chevron2"/>
    <dgm:cxn modelId="{330E904E-04F8-44FD-BD87-60E1AB9083DC}" srcId="{CAAB1E9E-6D41-4AE4-87EA-D5C6C4F0FBC5}" destId="{220A211C-048B-49A0-ABD4-DCCCD33E6DDA}" srcOrd="5" destOrd="0" parTransId="{944EFBD8-66D5-4BB8-A994-1FFFD15A10A7}" sibTransId="{5C663374-DB85-4B67-A169-5FD57126874E}"/>
    <dgm:cxn modelId="{68EE9946-17C6-40BF-A5CE-D515B773BC97}" srcId="{A597231C-4455-4097-AEFC-7BAC284035C3}" destId="{4E3DB6CC-636C-4B59-B82D-5F895F1A149F}" srcOrd="0" destOrd="0" parTransId="{01F37F89-417C-4B22-BF11-AE2398E58F23}" sibTransId="{6334679B-F09C-4F47-8009-458C3D3769DB}"/>
    <dgm:cxn modelId="{A5C28933-8D2C-4FB6-9A23-87E36CA3CE38}" type="presOf" srcId="{220A211C-048B-49A0-ABD4-DCCCD33E6DDA}" destId="{A7F4ACA4-34FB-4C8A-8ED2-66CB318EB122}" srcOrd="0" destOrd="0" presId="urn:microsoft.com/office/officeart/2005/8/layout/chevron2"/>
    <dgm:cxn modelId="{0296B594-4AB2-4417-BD2C-62D9D3E0DE03}" type="presOf" srcId="{23E221DC-3B98-4F22-8F44-D64B038CB45E}" destId="{C2AF9273-BAC2-4735-8311-810DFFAF1C79}" srcOrd="0" destOrd="0" presId="urn:microsoft.com/office/officeart/2005/8/layout/chevron2"/>
    <dgm:cxn modelId="{60A41692-BEC6-4358-8191-3AD384C504FA}" srcId="{CAAB1E9E-6D41-4AE4-87EA-D5C6C4F0FBC5}" destId="{3933D8B7-B0BC-463B-91C6-D36DCD6D3A3E}" srcOrd="4" destOrd="0" parTransId="{D788FD09-BFA4-4B5C-863E-E832C1131FEC}" sibTransId="{44497B30-928A-4875-A1A1-B61DBBA2FB71}"/>
    <dgm:cxn modelId="{46F2DCDE-0D42-4C0E-B514-65D6AB30FA77}" type="presOf" srcId="{3933D8B7-B0BC-463B-91C6-D36DCD6D3A3E}" destId="{0843787B-C9AC-4472-9C1D-A136BCDE622B}" srcOrd="0" destOrd="0" presId="urn:microsoft.com/office/officeart/2005/8/layout/chevron2"/>
    <dgm:cxn modelId="{6C0970F1-A7F4-43FB-99BF-901FA9C69647}" type="presOf" srcId="{23EEB74B-3796-4B4B-99E1-49175F48B5E8}" destId="{B2E2AEAD-498B-4744-88DC-B33CF4D7076A}" srcOrd="0" destOrd="0" presId="urn:microsoft.com/office/officeart/2005/8/layout/chevron2"/>
    <dgm:cxn modelId="{4B9841C5-0D49-4D3D-A852-A8359F3632C3}" type="presOf" srcId="{CAAB1E9E-6D41-4AE4-87EA-D5C6C4F0FBC5}" destId="{03A8B05B-F22E-4358-975A-CD051DB57FEE}" srcOrd="0" destOrd="0" presId="urn:microsoft.com/office/officeart/2005/8/layout/chevron2"/>
    <dgm:cxn modelId="{B5BF00D5-6319-4093-948D-A595EE8326AD}" srcId="{CAAB1E9E-6D41-4AE4-87EA-D5C6C4F0FBC5}" destId="{49A679B4-4B72-4E4A-BB75-C3C1B3BFAFA7}" srcOrd="3" destOrd="0" parTransId="{0008E46A-F459-4B50-8651-B06B83729C0A}" sibTransId="{FAC4D17D-FF64-4811-9CC7-4D7DD00A0DFF}"/>
    <dgm:cxn modelId="{37750BAE-CA64-4DA0-A730-E869389AABE1}" type="presOf" srcId="{205204AD-9E28-4C04-9864-E956C9BA0C89}" destId="{A3C266B7-BD7D-41D4-84BE-7E8B12DFEFBC}" srcOrd="0" destOrd="0" presId="urn:microsoft.com/office/officeart/2005/8/layout/chevron2"/>
    <dgm:cxn modelId="{10B12BC7-3195-4580-98C6-EF4D2C17D675}" type="presParOf" srcId="{03A8B05B-F22E-4358-975A-CD051DB57FEE}" destId="{530E60D6-0D7A-4B9B-95ED-B9AADF12D255}" srcOrd="0" destOrd="0" presId="urn:microsoft.com/office/officeart/2005/8/layout/chevron2"/>
    <dgm:cxn modelId="{C3F52097-4FBE-4563-BC39-CC53EBC5BF02}" type="presParOf" srcId="{530E60D6-0D7A-4B9B-95ED-B9AADF12D255}" destId="{A3C266B7-BD7D-41D4-84BE-7E8B12DFEFBC}" srcOrd="0" destOrd="0" presId="urn:microsoft.com/office/officeart/2005/8/layout/chevron2"/>
    <dgm:cxn modelId="{38ED27F5-7F26-4E40-944C-BD65E9B21A1C}" type="presParOf" srcId="{530E60D6-0D7A-4B9B-95ED-B9AADF12D255}" destId="{9E5CA655-7BF3-4408-84E8-E66E84BE441C}" srcOrd="1" destOrd="0" presId="urn:microsoft.com/office/officeart/2005/8/layout/chevron2"/>
    <dgm:cxn modelId="{726F914C-062F-44B1-9A82-4E0912DDCAD0}" type="presParOf" srcId="{03A8B05B-F22E-4358-975A-CD051DB57FEE}" destId="{8A7CD6AD-FF5F-4DF5-B2C6-C90B928165D7}" srcOrd="1" destOrd="0" presId="urn:microsoft.com/office/officeart/2005/8/layout/chevron2"/>
    <dgm:cxn modelId="{CF8729B2-8314-4969-97C9-10D3B3AFA6E4}" type="presParOf" srcId="{03A8B05B-F22E-4358-975A-CD051DB57FEE}" destId="{05F91354-443F-449A-905E-0B2C08AF95C7}" srcOrd="2" destOrd="0" presId="urn:microsoft.com/office/officeart/2005/8/layout/chevron2"/>
    <dgm:cxn modelId="{C7DD376D-05EA-4D2B-B064-1E114EE52008}" type="presParOf" srcId="{05F91354-443F-449A-905E-0B2C08AF95C7}" destId="{0B540884-91F4-412C-8F65-D775CDCBF630}" srcOrd="0" destOrd="0" presId="urn:microsoft.com/office/officeart/2005/8/layout/chevron2"/>
    <dgm:cxn modelId="{D7FED00A-C072-45BB-B216-9146210CFD40}" type="presParOf" srcId="{05F91354-443F-449A-905E-0B2C08AF95C7}" destId="{922A30CA-43ED-48E0-A4FF-3D1B345DEADA}" srcOrd="1" destOrd="0" presId="urn:microsoft.com/office/officeart/2005/8/layout/chevron2"/>
    <dgm:cxn modelId="{77FCB94E-2B2F-48B4-8E0C-A07FF7FF5566}" type="presParOf" srcId="{03A8B05B-F22E-4358-975A-CD051DB57FEE}" destId="{F03B0185-D62C-46C7-8D91-0BDBBF6AB1C3}" srcOrd="3" destOrd="0" presId="urn:microsoft.com/office/officeart/2005/8/layout/chevron2"/>
    <dgm:cxn modelId="{8015589B-859C-4E60-A3CC-032F22442260}" type="presParOf" srcId="{03A8B05B-F22E-4358-975A-CD051DB57FEE}" destId="{FF7732E4-7EA1-4F5B-9B33-3DA8B74C3F01}" srcOrd="4" destOrd="0" presId="urn:microsoft.com/office/officeart/2005/8/layout/chevron2"/>
    <dgm:cxn modelId="{5C62DA8E-53A9-4DEA-A0BF-378692F140DC}" type="presParOf" srcId="{FF7732E4-7EA1-4F5B-9B33-3DA8B74C3F01}" destId="{3C7834CB-48B4-4960-A2E3-70DF908D94F0}" srcOrd="0" destOrd="0" presId="urn:microsoft.com/office/officeart/2005/8/layout/chevron2"/>
    <dgm:cxn modelId="{1DDFDD29-BB29-4E38-BDA4-D02E3154902F}" type="presParOf" srcId="{FF7732E4-7EA1-4F5B-9B33-3DA8B74C3F01}" destId="{23637B82-D6B8-4116-ABD4-41EAC4C95054}" srcOrd="1" destOrd="0" presId="urn:microsoft.com/office/officeart/2005/8/layout/chevron2"/>
    <dgm:cxn modelId="{B4F9B4A4-FBFE-4E7C-B183-7B473ABD397E}" type="presParOf" srcId="{03A8B05B-F22E-4358-975A-CD051DB57FEE}" destId="{804EBE0E-33B1-49FF-B58E-924132AB240E}" srcOrd="5" destOrd="0" presId="urn:microsoft.com/office/officeart/2005/8/layout/chevron2"/>
    <dgm:cxn modelId="{7FFCFD02-DC9D-4B01-AE64-A261C4E38057}" type="presParOf" srcId="{03A8B05B-F22E-4358-975A-CD051DB57FEE}" destId="{8BD92BAB-5C7B-472B-94CF-6B7661DE95CE}" srcOrd="6" destOrd="0" presId="urn:microsoft.com/office/officeart/2005/8/layout/chevron2"/>
    <dgm:cxn modelId="{CE84D7E5-5615-4ECD-8061-8E413BA37193}" type="presParOf" srcId="{8BD92BAB-5C7B-472B-94CF-6B7661DE95CE}" destId="{F3E41107-8103-4C21-BB58-F3E704C7B9E5}" srcOrd="0" destOrd="0" presId="urn:microsoft.com/office/officeart/2005/8/layout/chevron2"/>
    <dgm:cxn modelId="{D62842E3-408E-4958-9145-D6AF56C1C215}" type="presParOf" srcId="{8BD92BAB-5C7B-472B-94CF-6B7661DE95CE}" destId="{0BB6504A-7F34-4323-9CD1-FC4A11620C97}" srcOrd="1" destOrd="0" presId="urn:microsoft.com/office/officeart/2005/8/layout/chevron2"/>
    <dgm:cxn modelId="{FA909C54-7190-4831-B860-8C1AB845CD36}" type="presParOf" srcId="{03A8B05B-F22E-4358-975A-CD051DB57FEE}" destId="{E948DA94-8756-454A-8EB0-8D0027EBEA5A}" srcOrd="7" destOrd="0" presId="urn:microsoft.com/office/officeart/2005/8/layout/chevron2"/>
    <dgm:cxn modelId="{49D39C7E-0959-4BD5-AC3D-45B3D145EF4C}" type="presParOf" srcId="{03A8B05B-F22E-4358-975A-CD051DB57FEE}" destId="{D9D2059B-797C-42B6-8B1C-6CEBF55ED914}" srcOrd="8" destOrd="0" presId="urn:microsoft.com/office/officeart/2005/8/layout/chevron2"/>
    <dgm:cxn modelId="{A57F542F-08EE-446B-A065-0ADAA531C9F9}" type="presParOf" srcId="{D9D2059B-797C-42B6-8B1C-6CEBF55ED914}" destId="{0843787B-C9AC-4472-9C1D-A136BCDE622B}" srcOrd="0" destOrd="0" presId="urn:microsoft.com/office/officeart/2005/8/layout/chevron2"/>
    <dgm:cxn modelId="{ACACB84A-8362-42C5-B8C4-1F85405D7F71}" type="presParOf" srcId="{D9D2059B-797C-42B6-8B1C-6CEBF55ED914}" destId="{C2AF9273-BAC2-4735-8311-810DFFAF1C79}" srcOrd="1" destOrd="0" presId="urn:microsoft.com/office/officeart/2005/8/layout/chevron2"/>
    <dgm:cxn modelId="{244F3462-FB82-428C-B517-8BCC3C0DF6DA}" type="presParOf" srcId="{03A8B05B-F22E-4358-975A-CD051DB57FEE}" destId="{14D89FB2-5878-4ACD-ADA6-0E1E0DBBD971}" srcOrd="9" destOrd="0" presId="urn:microsoft.com/office/officeart/2005/8/layout/chevron2"/>
    <dgm:cxn modelId="{3FC3CFE6-BC69-4941-8101-B1A404187E16}" type="presParOf" srcId="{03A8B05B-F22E-4358-975A-CD051DB57FEE}" destId="{A17E64CA-DCD5-42B5-BB15-BD3BFA1A63B9}" srcOrd="10" destOrd="0" presId="urn:microsoft.com/office/officeart/2005/8/layout/chevron2"/>
    <dgm:cxn modelId="{38AEB1C1-5CF4-4FEA-B185-F544679C564C}" type="presParOf" srcId="{A17E64CA-DCD5-42B5-BB15-BD3BFA1A63B9}" destId="{A7F4ACA4-34FB-4C8A-8ED2-66CB318EB122}" srcOrd="0" destOrd="0" presId="urn:microsoft.com/office/officeart/2005/8/layout/chevron2"/>
    <dgm:cxn modelId="{1E75D03D-E94F-4AF0-9249-1B23A26848C9}" type="presParOf" srcId="{A17E64CA-DCD5-42B5-BB15-BD3BFA1A63B9}" destId="{B2E2AEAD-498B-4744-88DC-B33CF4D707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6F2518-EACC-4430-BF8C-C31CB165781A}" type="doc">
      <dgm:prSet loTypeId="urn:microsoft.com/office/officeart/2005/8/layout/vList5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BB6AD869-DB97-4E41-A35B-81333CD35B9C}">
      <dgm:prSet phldrT="[Текст]" custT="1"/>
      <dgm:spPr/>
      <dgm:t>
        <a:bodyPr/>
        <a:lstStyle/>
        <a:p>
          <a:r>
            <a:rPr lang="ru-RU" sz="14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Составление проекта бюджета</a:t>
          </a:r>
          <a:endParaRPr lang="ru-RU" sz="14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47338406-FE21-4006-9850-0BA41AEFC6D1}" type="parTrans" cxnId="{111398E3-D523-45C8-9183-121DA8352CB9}">
      <dgm:prSet/>
      <dgm:spPr/>
      <dgm:t>
        <a:bodyPr/>
        <a:lstStyle/>
        <a:p>
          <a:endParaRPr lang="ru-RU"/>
        </a:p>
      </dgm:t>
    </dgm:pt>
    <dgm:pt modelId="{E886E26D-ACA4-4B5B-AA85-F422D7029ED5}" type="sibTrans" cxnId="{111398E3-D523-45C8-9183-121DA8352CB9}">
      <dgm:prSet/>
      <dgm:spPr/>
      <dgm:t>
        <a:bodyPr/>
        <a:lstStyle/>
        <a:p>
          <a:endParaRPr lang="ru-RU"/>
        </a:p>
      </dgm:t>
    </dgm:pt>
    <dgm:pt modelId="{D5B7FCA1-A8B4-4710-9B63-91A382D7AA21}">
      <dgm:prSet phldrT="[Текст]" custT="1"/>
      <dgm:spPr/>
      <dgm:t>
        <a:bodyPr/>
        <a:lstStyle/>
        <a:p>
          <a:pPr algn="just"/>
          <a:r>
            <a:rPr lang="ru-RU" sz="9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Работа по составлению проекта бюджета района начинается за 6 месяцев до начала очередного финансового года. Администрация района утверждает перечень мероприятий по разработке проекта бюджета, определяет ответственных исполнителей и сроки исполнения. Непосредственное составление проекта бюджета осуществляет финансовое управление.</a:t>
          </a:r>
          <a:endParaRPr lang="ru-RU" sz="9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2B5EE04C-10DA-47C8-8402-F398201B19DE}" type="parTrans" cxnId="{73EE40F5-FDBE-47C7-A27B-B4F7F454D0DA}">
      <dgm:prSet/>
      <dgm:spPr/>
      <dgm:t>
        <a:bodyPr/>
        <a:lstStyle/>
        <a:p>
          <a:endParaRPr lang="ru-RU"/>
        </a:p>
      </dgm:t>
    </dgm:pt>
    <dgm:pt modelId="{847253B0-CFAF-4C79-A3ED-08E31D187D08}" type="sibTrans" cxnId="{73EE40F5-FDBE-47C7-A27B-B4F7F454D0DA}">
      <dgm:prSet/>
      <dgm:spPr/>
      <dgm:t>
        <a:bodyPr/>
        <a:lstStyle/>
        <a:p>
          <a:endParaRPr lang="ru-RU"/>
        </a:p>
      </dgm:t>
    </dgm:pt>
    <dgm:pt modelId="{5D9279D7-5F4F-493A-8BCD-AE1BB2ABE297}">
      <dgm:prSet phldrT="[Текст]" custT="1"/>
      <dgm:spPr/>
      <dgm:t>
        <a:bodyPr/>
        <a:lstStyle/>
        <a:p>
          <a:r>
            <a:rPr lang="ru-RU" sz="14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Рассмотрение проекта бюджета</a:t>
          </a:r>
          <a:endParaRPr lang="ru-RU" sz="14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F0352425-AB75-4B8D-8E13-6EC1E08F8B6E}" type="parTrans" cxnId="{3B1E86AC-A2A2-4EFB-B53C-1EA8E6A4FB0B}">
      <dgm:prSet/>
      <dgm:spPr/>
      <dgm:t>
        <a:bodyPr/>
        <a:lstStyle/>
        <a:p>
          <a:endParaRPr lang="ru-RU"/>
        </a:p>
      </dgm:t>
    </dgm:pt>
    <dgm:pt modelId="{75921BEB-1097-46C3-B4C3-4F76413A1FE9}" type="sibTrans" cxnId="{3B1E86AC-A2A2-4EFB-B53C-1EA8E6A4FB0B}">
      <dgm:prSet/>
      <dgm:spPr/>
      <dgm:t>
        <a:bodyPr/>
        <a:lstStyle/>
        <a:p>
          <a:endParaRPr lang="ru-RU"/>
        </a:p>
      </dgm:t>
    </dgm:pt>
    <dgm:pt modelId="{3FDDA7F4-F771-4920-87EA-9E57DD505023}">
      <dgm:prSet phldrT="[Текст]" custT="1"/>
      <dgm:spPr/>
      <dgm:t>
        <a:bodyPr/>
        <a:lstStyle/>
        <a:p>
          <a:pPr algn="just"/>
          <a:r>
            <a:rPr lang="ru-RU" sz="9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Сформированный проект бюджета района Глава вносит на рассмотрение в Думу муниципального  района не позднее 15 ноября текущего года.</a:t>
          </a:r>
          <a:endParaRPr lang="ru-RU" sz="9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9D2CA3AF-9931-4F14-936F-2F0551F0FE16}" type="parTrans" cxnId="{9756C641-58D6-4B03-B22A-817135EF5909}">
      <dgm:prSet/>
      <dgm:spPr/>
      <dgm:t>
        <a:bodyPr/>
        <a:lstStyle/>
        <a:p>
          <a:endParaRPr lang="ru-RU"/>
        </a:p>
      </dgm:t>
    </dgm:pt>
    <dgm:pt modelId="{465D2A78-EE1E-4DC6-9B5E-2666FB58DB41}" type="sibTrans" cxnId="{9756C641-58D6-4B03-B22A-817135EF5909}">
      <dgm:prSet/>
      <dgm:spPr/>
      <dgm:t>
        <a:bodyPr/>
        <a:lstStyle/>
        <a:p>
          <a:endParaRPr lang="ru-RU"/>
        </a:p>
      </dgm:t>
    </dgm:pt>
    <dgm:pt modelId="{8FEF1E94-35D2-4483-949A-63B8BAB1ED09}">
      <dgm:prSet phldrT="[Текст]" custT="1"/>
      <dgm:spPr/>
      <dgm:t>
        <a:bodyPr/>
        <a:lstStyle/>
        <a:p>
          <a:r>
            <a:rPr lang="ru-RU" sz="14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Утверждение бюджета</a:t>
          </a:r>
          <a:endParaRPr lang="ru-RU" sz="14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C836DE5F-9192-47C9-B462-8E3356955E08}" type="parTrans" cxnId="{4A769CA6-1487-4157-940E-75ACBA152FE4}">
      <dgm:prSet/>
      <dgm:spPr/>
      <dgm:t>
        <a:bodyPr/>
        <a:lstStyle/>
        <a:p>
          <a:endParaRPr lang="ru-RU"/>
        </a:p>
      </dgm:t>
    </dgm:pt>
    <dgm:pt modelId="{3DFB1704-E519-44C0-8FE9-6350D3BAB773}" type="sibTrans" cxnId="{4A769CA6-1487-4157-940E-75ACBA152FE4}">
      <dgm:prSet/>
      <dgm:spPr/>
      <dgm:t>
        <a:bodyPr/>
        <a:lstStyle/>
        <a:p>
          <a:endParaRPr lang="ru-RU"/>
        </a:p>
      </dgm:t>
    </dgm:pt>
    <dgm:pt modelId="{3C01C733-903E-456E-91F9-B344B68E9894}">
      <dgm:prSet phldrT="[Текст]" custT="1"/>
      <dgm:spPr/>
      <dgm:t>
        <a:bodyPr/>
        <a:lstStyle/>
        <a:p>
          <a:pPr algn="l"/>
          <a:r>
            <a:rPr lang="ru-RU" sz="9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Бюджет  </a:t>
          </a:r>
          <a:r>
            <a:rPr lang="ru-RU" sz="900" dirty="0" err="1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Слободо-Туринского</a:t>
          </a:r>
          <a:r>
            <a:rPr lang="ru-RU" sz="9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муниципального района утверждается районной Думой в форме Решения.</a:t>
          </a:r>
          <a:endParaRPr lang="ru-RU" sz="9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FA8A3308-4272-402C-A93A-B6F0A0A99EF9}" type="parTrans" cxnId="{8C51DF18-279C-4154-A699-06A753F2034F}">
      <dgm:prSet/>
      <dgm:spPr/>
      <dgm:t>
        <a:bodyPr/>
        <a:lstStyle/>
        <a:p>
          <a:endParaRPr lang="ru-RU"/>
        </a:p>
      </dgm:t>
    </dgm:pt>
    <dgm:pt modelId="{92E89AC3-634A-4B21-8DF3-742AD5B45BA5}" type="sibTrans" cxnId="{8C51DF18-279C-4154-A699-06A753F2034F}">
      <dgm:prSet/>
      <dgm:spPr/>
      <dgm:t>
        <a:bodyPr/>
        <a:lstStyle/>
        <a:p>
          <a:endParaRPr lang="ru-RU"/>
        </a:p>
      </dgm:t>
    </dgm:pt>
    <dgm:pt modelId="{4FA21294-C87F-45F3-8F16-290A10FB3AE8}">
      <dgm:prSet phldrT="[Текст]" custT="1"/>
      <dgm:spPr/>
      <dgm:t>
        <a:bodyPr/>
        <a:lstStyle/>
        <a:p>
          <a:pPr algn="just"/>
          <a:r>
            <a:rPr lang="ru-RU" sz="9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Принятый к рассмотрению  Думой муниципального района  проект бюджета направляется в комиссию по бюджету, финансам и налоговой политике и в Контрольный орган.</a:t>
          </a:r>
          <a:endParaRPr lang="ru-RU" sz="9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DF6F283A-0E13-4FAD-9889-B86856A44F50}" type="parTrans" cxnId="{DECD1403-5234-4295-9C8A-5D0C1F665537}">
      <dgm:prSet/>
      <dgm:spPr/>
      <dgm:t>
        <a:bodyPr/>
        <a:lstStyle/>
        <a:p>
          <a:endParaRPr lang="ru-RU"/>
        </a:p>
      </dgm:t>
    </dgm:pt>
    <dgm:pt modelId="{5C7D466D-57A9-40EE-BB50-C95EF8647185}" type="sibTrans" cxnId="{DECD1403-5234-4295-9C8A-5D0C1F665537}">
      <dgm:prSet/>
      <dgm:spPr/>
      <dgm:t>
        <a:bodyPr/>
        <a:lstStyle/>
        <a:p>
          <a:endParaRPr lang="ru-RU"/>
        </a:p>
      </dgm:t>
    </dgm:pt>
    <dgm:pt modelId="{30C59076-6914-48C2-893D-92AB2655ECFE}">
      <dgm:prSet phldrT="[Текст]" custT="1"/>
      <dgm:spPr/>
      <dgm:t>
        <a:bodyPr/>
        <a:lstStyle/>
        <a:p>
          <a:pPr algn="just"/>
          <a:r>
            <a:rPr lang="ru-RU" sz="9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Проект решения о местном бюджете выносится администрацией </a:t>
          </a:r>
          <a:r>
            <a:rPr lang="ru-RU" sz="900" dirty="0" err="1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Слободо</a:t>
          </a:r>
          <a:r>
            <a:rPr lang="ru-RU" sz="9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-Туринского муниципального района на публичные слушания в соответствии с Положением  «О порядке организации и проведения публичных слушаний в </a:t>
          </a:r>
          <a:r>
            <a:rPr lang="ru-RU" sz="900" dirty="0" err="1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Слободо</a:t>
          </a:r>
          <a:r>
            <a:rPr lang="ru-RU" sz="9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-Туринском районе.</a:t>
          </a:r>
          <a:endParaRPr lang="ru-RU" sz="9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89821CE1-2F0E-4ED7-8C66-ED16F2B8AC4C}" type="parTrans" cxnId="{80A3B4CD-808E-4CD5-84D9-AD56870375C7}">
      <dgm:prSet/>
      <dgm:spPr/>
      <dgm:t>
        <a:bodyPr/>
        <a:lstStyle/>
        <a:p>
          <a:endParaRPr lang="ru-RU"/>
        </a:p>
      </dgm:t>
    </dgm:pt>
    <dgm:pt modelId="{5FFC0FDD-DBCF-4438-8CF7-A9F3BDB3487A}" type="sibTrans" cxnId="{80A3B4CD-808E-4CD5-84D9-AD56870375C7}">
      <dgm:prSet/>
      <dgm:spPr/>
      <dgm:t>
        <a:bodyPr/>
        <a:lstStyle/>
        <a:p>
          <a:endParaRPr lang="ru-RU"/>
        </a:p>
      </dgm:t>
    </dgm:pt>
    <dgm:pt modelId="{1B382C45-94FC-456A-984A-29005CE96CB5}">
      <dgm:prSet phldrT="[Текст]" custT="1"/>
      <dgm:spPr/>
      <dgm:t>
        <a:bodyPr/>
        <a:lstStyle/>
        <a:p>
          <a:pPr algn="just"/>
          <a:r>
            <a:rPr lang="ru-RU" sz="9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Принятое районной Думой Решение о бюджете подлежит обнародованию путем опубликования в общественно-политической газете </a:t>
          </a:r>
          <a:r>
            <a:rPr lang="ru-RU" sz="900" dirty="0" err="1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Слободо</a:t>
          </a:r>
          <a:r>
            <a:rPr lang="ru-RU" sz="9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-Туринского муниципального района «Коммунар» и разместить на официальной сайте Думы </a:t>
          </a:r>
          <a:r>
            <a:rPr lang="ru-RU" sz="900" dirty="0" err="1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Слободо</a:t>
          </a:r>
          <a:r>
            <a:rPr lang="ru-RU" sz="9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-Туринского муниципального района в информационно-</a:t>
          </a:r>
          <a:r>
            <a:rPr lang="ru-RU" sz="900" dirty="0" err="1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теллекоммуникационной</a:t>
          </a:r>
          <a:r>
            <a:rPr lang="ru-RU" sz="9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сети «Интернет»:</a:t>
          </a:r>
          <a:r>
            <a:rPr lang="en-US" sz="9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http^//</a:t>
          </a:r>
          <a:r>
            <a:rPr lang="en-US" sz="900" dirty="0" err="1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sld-duma,ru</a:t>
          </a:r>
          <a:r>
            <a:rPr lang="en-US" sz="9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//</a:t>
          </a:r>
          <a:endParaRPr lang="ru-RU" sz="9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FA33AAE6-961E-4979-8189-82DB0938D6F3}" type="parTrans" cxnId="{F9D8E596-43C9-4721-B0EB-AB4ED1562040}">
      <dgm:prSet/>
      <dgm:spPr/>
      <dgm:t>
        <a:bodyPr/>
        <a:lstStyle/>
        <a:p>
          <a:endParaRPr lang="ru-RU"/>
        </a:p>
      </dgm:t>
    </dgm:pt>
    <dgm:pt modelId="{5D9B845B-18D3-4925-B7BE-A937C976B2F8}" type="sibTrans" cxnId="{F9D8E596-43C9-4721-B0EB-AB4ED1562040}">
      <dgm:prSet/>
      <dgm:spPr/>
      <dgm:t>
        <a:bodyPr/>
        <a:lstStyle/>
        <a:p>
          <a:endParaRPr lang="ru-RU"/>
        </a:p>
      </dgm:t>
    </dgm:pt>
    <dgm:pt modelId="{68E8DF86-2597-440B-A2A4-492F72D2866D}">
      <dgm:prSet phldrT="[Текст]" custT="1"/>
      <dgm:spPr/>
      <dgm:t>
        <a:bodyPr/>
        <a:lstStyle/>
        <a:p>
          <a:pPr algn="just"/>
          <a:r>
            <a:rPr lang="ru-RU" sz="9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Проект решения о местном бюджете на очередной финансовый год подлежит официальному опубликованию в установленном порядке.</a:t>
          </a:r>
          <a:endParaRPr lang="ru-RU" sz="9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A0397B0C-9A60-45BD-A54D-6004E28CB2F9}" type="parTrans" cxnId="{15AA0105-8162-40F1-BA6A-80EA58D97631}">
      <dgm:prSet/>
      <dgm:spPr/>
      <dgm:t>
        <a:bodyPr/>
        <a:lstStyle/>
        <a:p>
          <a:endParaRPr lang="ru-RU"/>
        </a:p>
      </dgm:t>
    </dgm:pt>
    <dgm:pt modelId="{A4F21E7F-39C9-404A-B3F5-BDC539AA5E59}" type="sibTrans" cxnId="{15AA0105-8162-40F1-BA6A-80EA58D97631}">
      <dgm:prSet/>
      <dgm:spPr/>
      <dgm:t>
        <a:bodyPr/>
        <a:lstStyle/>
        <a:p>
          <a:endParaRPr lang="ru-RU"/>
        </a:p>
      </dgm:t>
    </dgm:pt>
    <dgm:pt modelId="{38DEAA1A-B1B2-4379-85FD-849751B66BC9}" type="pres">
      <dgm:prSet presAssocID="{9B6F2518-EACC-4430-BF8C-C31CB16578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722CDE-8737-4C3C-86DD-59599DD35E61}" type="pres">
      <dgm:prSet presAssocID="{BB6AD869-DB97-4E41-A35B-81333CD35B9C}" presName="linNode" presStyleCnt="0"/>
      <dgm:spPr/>
    </dgm:pt>
    <dgm:pt modelId="{D2BFAC39-1C95-49BA-B9F2-B11DA1032D59}" type="pres">
      <dgm:prSet presAssocID="{BB6AD869-DB97-4E41-A35B-81333CD35B9C}" presName="parentText" presStyleLbl="node1" presStyleIdx="0" presStyleCnt="3" custScaleX="63166" custScaleY="575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E3521-56F9-4A3B-AAC5-814191CDB0EF}" type="pres">
      <dgm:prSet presAssocID="{BB6AD869-DB97-4E41-A35B-81333CD35B9C}" presName="descendantText" presStyleLbl="alignAccFollowNode1" presStyleIdx="0" presStyleCnt="3" custScaleX="106234" custScaleY="67378" custLinFactNeighborX="2264" custLinFactNeighborY="-11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459BEC5-4FBF-4EDC-A5B5-BB864D609949}" type="pres">
      <dgm:prSet presAssocID="{E886E26D-ACA4-4B5B-AA85-F422D7029ED5}" presName="sp" presStyleCnt="0"/>
      <dgm:spPr/>
    </dgm:pt>
    <dgm:pt modelId="{90590808-20E0-4B01-8BF5-2A2B4E5D4DAC}" type="pres">
      <dgm:prSet presAssocID="{5D9279D7-5F4F-493A-8BCD-AE1BB2ABE297}" presName="linNode" presStyleCnt="0"/>
      <dgm:spPr/>
    </dgm:pt>
    <dgm:pt modelId="{EE21FFE8-7C68-45BA-8CC3-0D3F2624F919}" type="pres">
      <dgm:prSet presAssocID="{5D9279D7-5F4F-493A-8BCD-AE1BB2ABE297}" presName="parentText" presStyleLbl="node1" presStyleIdx="1" presStyleCnt="3" custScaleX="62830" custScaleY="570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F747B-A5EC-4AD8-8FC4-6F214A94EBB8}" type="pres">
      <dgm:prSet presAssocID="{5D9279D7-5F4F-493A-8BCD-AE1BB2ABE297}" presName="descendantText" presStyleLbl="alignAccFollowNode1" presStyleIdx="1" presStyleCnt="3" custScaleX="106352" custScaleY="129982" custLinFactNeighborX="2178" custLinFactNeighborY="164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A960CFA-F4ED-42DF-B5BE-600D15F5B1BA}" type="pres">
      <dgm:prSet presAssocID="{75921BEB-1097-46C3-B4C3-4F76413A1FE9}" presName="sp" presStyleCnt="0"/>
      <dgm:spPr/>
    </dgm:pt>
    <dgm:pt modelId="{37E7FF67-52D7-4CD3-9266-DB335504787B}" type="pres">
      <dgm:prSet presAssocID="{8FEF1E94-35D2-4483-949A-63B8BAB1ED09}" presName="linNode" presStyleCnt="0"/>
      <dgm:spPr/>
    </dgm:pt>
    <dgm:pt modelId="{590ABBBF-257F-4A1F-AC7B-EE61DD13BF4C}" type="pres">
      <dgm:prSet presAssocID="{8FEF1E94-35D2-4483-949A-63B8BAB1ED09}" presName="parentText" presStyleLbl="node1" presStyleIdx="2" presStyleCnt="3" custScaleX="61466" custScaleY="603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5C78A-0C93-49BF-B6E4-E8A97650AD53}" type="pres">
      <dgm:prSet presAssocID="{8FEF1E94-35D2-4483-949A-63B8BAB1ED09}" presName="descendantText" presStyleLbl="alignAccFollowNode1" presStyleIdx="2" presStyleCnt="3" custScaleX="105950" custScaleY="110822" custLinFactNeighborX="3026" custLinFactNeighborY="136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491D1352-1073-4D4F-B3F1-07912A4A3A31}" type="presOf" srcId="{D5B7FCA1-A8B4-4710-9B63-91A382D7AA21}" destId="{FCAE3521-56F9-4A3B-AAC5-814191CDB0EF}" srcOrd="0" destOrd="0" presId="urn:microsoft.com/office/officeart/2005/8/layout/vList5"/>
    <dgm:cxn modelId="{9756C641-58D6-4B03-B22A-817135EF5909}" srcId="{5D9279D7-5F4F-493A-8BCD-AE1BB2ABE297}" destId="{3FDDA7F4-F771-4920-87EA-9E57DD505023}" srcOrd="0" destOrd="0" parTransId="{9D2CA3AF-9931-4F14-936F-2F0551F0FE16}" sibTransId="{465D2A78-EE1E-4DC6-9B5E-2666FB58DB41}"/>
    <dgm:cxn modelId="{A93EBFD0-DEA0-49D8-AFBE-957F1C453114}" type="presOf" srcId="{30C59076-6914-48C2-893D-92AB2655ECFE}" destId="{11DF747B-A5EC-4AD8-8FC4-6F214A94EBB8}" srcOrd="0" destOrd="2" presId="urn:microsoft.com/office/officeart/2005/8/layout/vList5"/>
    <dgm:cxn modelId="{66D056D6-FD37-457A-9D8E-C488A78AAA5E}" type="presOf" srcId="{4FA21294-C87F-45F3-8F16-290A10FB3AE8}" destId="{11DF747B-A5EC-4AD8-8FC4-6F214A94EBB8}" srcOrd="0" destOrd="1" presId="urn:microsoft.com/office/officeart/2005/8/layout/vList5"/>
    <dgm:cxn modelId="{1A9D9848-CE7A-4286-94BC-0FDCC4362907}" type="presOf" srcId="{3C01C733-903E-456E-91F9-B344B68E9894}" destId="{AD85C78A-0C93-49BF-B6E4-E8A97650AD53}" srcOrd="0" destOrd="0" presId="urn:microsoft.com/office/officeart/2005/8/layout/vList5"/>
    <dgm:cxn modelId="{043FDD6E-2193-487D-AC4F-08C34C698056}" type="presOf" srcId="{3FDDA7F4-F771-4920-87EA-9E57DD505023}" destId="{11DF747B-A5EC-4AD8-8FC4-6F214A94EBB8}" srcOrd="0" destOrd="0" presId="urn:microsoft.com/office/officeart/2005/8/layout/vList5"/>
    <dgm:cxn modelId="{73EE40F5-FDBE-47C7-A27B-B4F7F454D0DA}" srcId="{BB6AD869-DB97-4E41-A35B-81333CD35B9C}" destId="{D5B7FCA1-A8B4-4710-9B63-91A382D7AA21}" srcOrd="0" destOrd="0" parTransId="{2B5EE04C-10DA-47C8-8402-F398201B19DE}" sibTransId="{847253B0-CFAF-4C79-A3ED-08E31D187D08}"/>
    <dgm:cxn modelId="{8AA24A45-0FD8-4DAD-97BB-17616F647530}" type="presOf" srcId="{8FEF1E94-35D2-4483-949A-63B8BAB1ED09}" destId="{590ABBBF-257F-4A1F-AC7B-EE61DD13BF4C}" srcOrd="0" destOrd="0" presId="urn:microsoft.com/office/officeart/2005/8/layout/vList5"/>
    <dgm:cxn modelId="{3B1E86AC-A2A2-4EFB-B53C-1EA8E6A4FB0B}" srcId="{9B6F2518-EACC-4430-BF8C-C31CB165781A}" destId="{5D9279D7-5F4F-493A-8BCD-AE1BB2ABE297}" srcOrd="1" destOrd="0" parTransId="{F0352425-AB75-4B8D-8E13-6EC1E08F8B6E}" sibTransId="{75921BEB-1097-46C3-B4C3-4F76413A1FE9}"/>
    <dgm:cxn modelId="{F9D8E596-43C9-4721-B0EB-AB4ED1562040}" srcId="{8FEF1E94-35D2-4483-949A-63B8BAB1ED09}" destId="{1B382C45-94FC-456A-984A-29005CE96CB5}" srcOrd="1" destOrd="0" parTransId="{FA33AAE6-961E-4979-8189-82DB0938D6F3}" sibTransId="{5D9B845B-18D3-4925-B7BE-A937C976B2F8}"/>
    <dgm:cxn modelId="{917E83AC-1066-4255-AFE0-A675DC5AE4D7}" type="presOf" srcId="{5D9279D7-5F4F-493A-8BCD-AE1BB2ABE297}" destId="{EE21FFE8-7C68-45BA-8CC3-0D3F2624F919}" srcOrd="0" destOrd="0" presId="urn:microsoft.com/office/officeart/2005/8/layout/vList5"/>
    <dgm:cxn modelId="{8C51DF18-279C-4154-A699-06A753F2034F}" srcId="{8FEF1E94-35D2-4483-949A-63B8BAB1ED09}" destId="{3C01C733-903E-456E-91F9-B344B68E9894}" srcOrd="0" destOrd="0" parTransId="{FA8A3308-4272-402C-A93A-B6F0A0A99EF9}" sibTransId="{92E89AC3-634A-4B21-8DF3-742AD5B45BA5}"/>
    <dgm:cxn modelId="{80A3B4CD-808E-4CD5-84D9-AD56870375C7}" srcId="{5D9279D7-5F4F-493A-8BCD-AE1BB2ABE297}" destId="{30C59076-6914-48C2-893D-92AB2655ECFE}" srcOrd="2" destOrd="0" parTransId="{89821CE1-2F0E-4ED7-8C66-ED16F2B8AC4C}" sibTransId="{5FFC0FDD-DBCF-4438-8CF7-A9F3BDB3487A}"/>
    <dgm:cxn modelId="{4A769CA6-1487-4157-940E-75ACBA152FE4}" srcId="{9B6F2518-EACC-4430-BF8C-C31CB165781A}" destId="{8FEF1E94-35D2-4483-949A-63B8BAB1ED09}" srcOrd="2" destOrd="0" parTransId="{C836DE5F-9192-47C9-B462-8E3356955E08}" sibTransId="{3DFB1704-E519-44C0-8FE9-6350D3BAB773}"/>
    <dgm:cxn modelId="{111398E3-D523-45C8-9183-121DA8352CB9}" srcId="{9B6F2518-EACC-4430-BF8C-C31CB165781A}" destId="{BB6AD869-DB97-4E41-A35B-81333CD35B9C}" srcOrd="0" destOrd="0" parTransId="{47338406-FE21-4006-9850-0BA41AEFC6D1}" sibTransId="{E886E26D-ACA4-4B5B-AA85-F422D7029ED5}"/>
    <dgm:cxn modelId="{F2BB92E1-E700-4F06-B927-CF26DAA5A9BC}" type="presOf" srcId="{1B382C45-94FC-456A-984A-29005CE96CB5}" destId="{AD85C78A-0C93-49BF-B6E4-E8A97650AD53}" srcOrd="0" destOrd="1" presId="urn:microsoft.com/office/officeart/2005/8/layout/vList5"/>
    <dgm:cxn modelId="{8F9EA10A-A6E8-49F9-934A-8694E5ABC363}" type="presOf" srcId="{9B6F2518-EACC-4430-BF8C-C31CB165781A}" destId="{38DEAA1A-B1B2-4379-85FD-849751B66BC9}" srcOrd="0" destOrd="0" presId="urn:microsoft.com/office/officeart/2005/8/layout/vList5"/>
    <dgm:cxn modelId="{D66F3752-9412-4C72-AB59-DB7CD4BF2902}" type="presOf" srcId="{68E8DF86-2597-440B-A2A4-492F72D2866D}" destId="{11DF747B-A5EC-4AD8-8FC4-6F214A94EBB8}" srcOrd="0" destOrd="3" presId="urn:microsoft.com/office/officeart/2005/8/layout/vList5"/>
    <dgm:cxn modelId="{DECD1403-5234-4295-9C8A-5D0C1F665537}" srcId="{5D9279D7-5F4F-493A-8BCD-AE1BB2ABE297}" destId="{4FA21294-C87F-45F3-8F16-290A10FB3AE8}" srcOrd="1" destOrd="0" parTransId="{DF6F283A-0E13-4FAD-9889-B86856A44F50}" sibTransId="{5C7D466D-57A9-40EE-BB50-C95EF8647185}"/>
    <dgm:cxn modelId="{15AA0105-8162-40F1-BA6A-80EA58D97631}" srcId="{5D9279D7-5F4F-493A-8BCD-AE1BB2ABE297}" destId="{68E8DF86-2597-440B-A2A4-492F72D2866D}" srcOrd="3" destOrd="0" parTransId="{A0397B0C-9A60-45BD-A54D-6004E28CB2F9}" sibTransId="{A4F21E7F-39C9-404A-B3F5-BDC539AA5E59}"/>
    <dgm:cxn modelId="{26212370-1EA9-4728-BC35-079FD7B794D4}" type="presOf" srcId="{BB6AD869-DB97-4E41-A35B-81333CD35B9C}" destId="{D2BFAC39-1C95-49BA-B9F2-B11DA1032D59}" srcOrd="0" destOrd="0" presId="urn:microsoft.com/office/officeart/2005/8/layout/vList5"/>
    <dgm:cxn modelId="{68CA153C-177C-429F-9AF9-7A15E057CA89}" type="presParOf" srcId="{38DEAA1A-B1B2-4379-85FD-849751B66BC9}" destId="{EF722CDE-8737-4C3C-86DD-59599DD35E61}" srcOrd="0" destOrd="0" presId="urn:microsoft.com/office/officeart/2005/8/layout/vList5"/>
    <dgm:cxn modelId="{1E692797-B61E-406C-9B07-DEABFC0A1A67}" type="presParOf" srcId="{EF722CDE-8737-4C3C-86DD-59599DD35E61}" destId="{D2BFAC39-1C95-49BA-B9F2-B11DA1032D59}" srcOrd="0" destOrd="0" presId="urn:microsoft.com/office/officeart/2005/8/layout/vList5"/>
    <dgm:cxn modelId="{32DB20E2-C1B9-4807-A83A-37DDFDCB75EB}" type="presParOf" srcId="{EF722CDE-8737-4C3C-86DD-59599DD35E61}" destId="{FCAE3521-56F9-4A3B-AAC5-814191CDB0EF}" srcOrd="1" destOrd="0" presId="urn:microsoft.com/office/officeart/2005/8/layout/vList5"/>
    <dgm:cxn modelId="{698805F6-68DE-4825-A1DF-6D2F2CC01EAE}" type="presParOf" srcId="{38DEAA1A-B1B2-4379-85FD-849751B66BC9}" destId="{7459BEC5-4FBF-4EDC-A5B5-BB864D609949}" srcOrd="1" destOrd="0" presId="urn:microsoft.com/office/officeart/2005/8/layout/vList5"/>
    <dgm:cxn modelId="{2C275DD8-383A-45CC-A6B2-8BAC3C83459C}" type="presParOf" srcId="{38DEAA1A-B1B2-4379-85FD-849751B66BC9}" destId="{90590808-20E0-4B01-8BF5-2A2B4E5D4DAC}" srcOrd="2" destOrd="0" presId="urn:microsoft.com/office/officeart/2005/8/layout/vList5"/>
    <dgm:cxn modelId="{C3626499-DAB4-4B70-9C38-9163F628C952}" type="presParOf" srcId="{90590808-20E0-4B01-8BF5-2A2B4E5D4DAC}" destId="{EE21FFE8-7C68-45BA-8CC3-0D3F2624F919}" srcOrd="0" destOrd="0" presId="urn:microsoft.com/office/officeart/2005/8/layout/vList5"/>
    <dgm:cxn modelId="{77AA6364-ADD1-445E-8EF0-7A1C033F100C}" type="presParOf" srcId="{90590808-20E0-4B01-8BF5-2A2B4E5D4DAC}" destId="{11DF747B-A5EC-4AD8-8FC4-6F214A94EBB8}" srcOrd="1" destOrd="0" presId="urn:microsoft.com/office/officeart/2005/8/layout/vList5"/>
    <dgm:cxn modelId="{0F0AAC9E-68B0-4FE4-936D-83753C6EA00F}" type="presParOf" srcId="{38DEAA1A-B1B2-4379-85FD-849751B66BC9}" destId="{DA960CFA-F4ED-42DF-B5BE-600D15F5B1BA}" srcOrd="3" destOrd="0" presId="urn:microsoft.com/office/officeart/2005/8/layout/vList5"/>
    <dgm:cxn modelId="{64B9C2EB-EDD5-4C66-8ADE-612189501D09}" type="presParOf" srcId="{38DEAA1A-B1B2-4379-85FD-849751B66BC9}" destId="{37E7FF67-52D7-4CD3-9266-DB335504787B}" srcOrd="4" destOrd="0" presId="urn:microsoft.com/office/officeart/2005/8/layout/vList5"/>
    <dgm:cxn modelId="{83318AAA-8AF5-4B6D-B4CC-13907DD65564}" type="presParOf" srcId="{37E7FF67-52D7-4CD3-9266-DB335504787B}" destId="{590ABBBF-257F-4A1F-AC7B-EE61DD13BF4C}" srcOrd="0" destOrd="0" presId="urn:microsoft.com/office/officeart/2005/8/layout/vList5"/>
    <dgm:cxn modelId="{863985B3-4388-4AF3-A366-4AABB03613B8}" type="presParOf" srcId="{37E7FF67-52D7-4CD3-9266-DB335504787B}" destId="{AD85C78A-0C93-49BF-B6E4-E8A97650AD5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96C8EF-E286-4252-B065-A9410F0E3FB9}" type="doc">
      <dgm:prSet loTypeId="urn:microsoft.com/office/officeart/2005/8/layout/process1" loCatId="process" qsTypeId="urn:microsoft.com/office/officeart/2005/8/quickstyle/simple1#3" qsCatId="simple" csTypeId="urn:microsoft.com/office/officeart/2005/8/colors/accent1_2#3" csCatId="accent1" phldr="1"/>
      <dgm:spPr/>
    </dgm:pt>
    <dgm:pt modelId="{8A3CB187-0D7E-444C-892D-62075B1A99A8}">
      <dgm:prSet phldrT="[Текст]" custT="1"/>
      <dgm:spPr/>
      <dgm:t>
        <a:bodyPr/>
        <a:lstStyle/>
        <a:p>
          <a:r>
            <a:rPr lang="ru-RU" sz="10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Объявление в средствах массовой информации о проведении Публичных слушаний</a:t>
          </a:r>
          <a:endParaRPr lang="ru-RU" sz="10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43E2CC4C-E008-4EDA-8690-E9D6C684FF22}" type="parTrans" cxnId="{74A44CD6-02BF-4612-9148-05CB31C5C735}">
      <dgm:prSet/>
      <dgm:spPr/>
      <dgm:t>
        <a:bodyPr/>
        <a:lstStyle/>
        <a:p>
          <a:endParaRPr lang="ru-RU"/>
        </a:p>
      </dgm:t>
    </dgm:pt>
    <dgm:pt modelId="{F09B358A-13B8-4803-BF58-3C2B56832378}" type="sibTrans" cxnId="{74A44CD6-02BF-4612-9148-05CB31C5C735}">
      <dgm:prSet/>
      <dgm:spPr/>
      <dgm:t>
        <a:bodyPr/>
        <a:lstStyle/>
        <a:p>
          <a:endParaRPr lang="ru-RU"/>
        </a:p>
      </dgm:t>
    </dgm:pt>
    <dgm:pt modelId="{DC05733C-4315-44C5-8F31-3D22728E8429}">
      <dgm:prSet phldrT="[Текст]" custT="1"/>
      <dgm:spPr/>
      <dgm:t>
        <a:bodyPr/>
        <a:lstStyle/>
        <a:p>
          <a:r>
            <a:rPr lang="ru-RU" sz="10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Внесение предложение по бюджету на Публичные слушания </a:t>
          </a:r>
          <a:endParaRPr lang="ru-RU" sz="10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BA7B164F-7EC3-40FD-A362-E28AD77CFBCD}" type="parTrans" cxnId="{DBDC663E-B4D6-4900-A515-1A98A3F69617}">
      <dgm:prSet/>
      <dgm:spPr/>
      <dgm:t>
        <a:bodyPr/>
        <a:lstStyle/>
        <a:p>
          <a:endParaRPr lang="ru-RU"/>
        </a:p>
      </dgm:t>
    </dgm:pt>
    <dgm:pt modelId="{664D2994-8425-42DA-B88B-7E35A8341A21}" type="sibTrans" cxnId="{DBDC663E-B4D6-4900-A515-1A98A3F69617}">
      <dgm:prSet/>
      <dgm:spPr/>
      <dgm:t>
        <a:bodyPr/>
        <a:lstStyle/>
        <a:p>
          <a:endParaRPr lang="ru-RU"/>
        </a:p>
      </dgm:t>
    </dgm:pt>
    <dgm:pt modelId="{BC3038A9-072E-43B8-8055-A64EDDD29B16}">
      <dgm:prSet phldrT="[Текст]" custT="1"/>
      <dgm:spPr/>
      <dgm:t>
        <a:bodyPr/>
        <a:lstStyle/>
        <a:p>
          <a:r>
            <a:rPr lang="ru-RU" sz="10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Регистрация перед началом проведения и участие в Публичных слушаниях</a:t>
          </a:r>
          <a:endParaRPr lang="ru-RU" sz="10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82DCC2C2-E22A-4815-9E89-3EF4B52B4C4C}" type="parTrans" cxnId="{3E697820-1AF0-4A56-B570-165A128D1655}">
      <dgm:prSet/>
      <dgm:spPr/>
      <dgm:t>
        <a:bodyPr/>
        <a:lstStyle/>
        <a:p>
          <a:endParaRPr lang="ru-RU"/>
        </a:p>
      </dgm:t>
    </dgm:pt>
    <dgm:pt modelId="{522218C7-DE29-443C-A337-4C659183E739}" type="sibTrans" cxnId="{3E697820-1AF0-4A56-B570-165A128D1655}">
      <dgm:prSet/>
      <dgm:spPr/>
      <dgm:t>
        <a:bodyPr/>
        <a:lstStyle/>
        <a:p>
          <a:endParaRPr lang="ru-RU"/>
        </a:p>
      </dgm:t>
    </dgm:pt>
    <dgm:pt modelId="{078DA66B-D6D3-4101-BC50-1216CB498C70}" type="pres">
      <dgm:prSet presAssocID="{C896C8EF-E286-4252-B065-A9410F0E3FB9}" presName="Name0" presStyleCnt="0">
        <dgm:presLayoutVars>
          <dgm:dir/>
          <dgm:resizeHandles val="exact"/>
        </dgm:presLayoutVars>
      </dgm:prSet>
      <dgm:spPr/>
    </dgm:pt>
    <dgm:pt modelId="{697586B1-49EF-4324-822F-49C081472201}" type="pres">
      <dgm:prSet presAssocID="{8A3CB187-0D7E-444C-892D-62075B1A99A8}" presName="node" presStyleLbl="node1" presStyleIdx="0" presStyleCnt="3" custScaleY="49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E9749-EE5F-4325-95D8-71528F89C115}" type="pres">
      <dgm:prSet presAssocID="{F09B358A-13B8-4803-BF58-3C2B5683237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1F9D58A-8C03-412A-8670-7335887F4B43}" type="pres">
      <dgm:prSet presAssocID="{F09B358A-13B8-4803-BF58-3C2B5683237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E853C7A-71E1-445F-AF21-979B6F8569D4}" type="pres">
      <dgm:prSet presAssocID="{DC05733C-4315-44C5-8F31-3D22728E8429}" presName="node" presStyleLbl="node1" presStyleIdx="1" presStyleCnt="3" custScaleY="51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8B686-232D-42F2-B912-984BE2EC922B}" type="pres">
      <dgm:prSet presAssocID="{664D2994-8425-42DA-B88B-7E35A8341A2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069CB0E6-FD10-4951-B954-A2537F52B683}" type="pres">
      <dgm:prSet presAssocID="{664D2994-8425-42DA-B88B-7E35A8341A2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AE11E0E5-6B97-4EF9-9692-C02951A2FAFA}" type="pres">
      <dgm:prSet presAssocID="{BC3038A9-072E-43B8-8055-A64EDDD29B16}" presName="node" presStyleLbl="node1" presStyleIdx="2" presStyleCnt="3" custScaleY="51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0764C5-00A0-4C29-AB00-C00A88EDFC2A}" type="presOf" srcId="{DC05733C-4315-44C5-8F31-3D22728E8429}" destId="{9E853C7A-71E1-445F-AF21-979B6F8569D4}" srcOrd="0" destOrd="0" presId="urn:microsoft.com/office/officeart/2005/8/layout/process1"/>
    <dgm:cxn modelId="{894D5DA0-F329-45A8-ABBA-DE6015D68F22}" type="presOf" srcId="{F09B358A-13B8-4803-BF58-3C2B56832378}" destId="{31F9D58A-8C03-412A-8670-7335887F4B43}" srcOrd="1" destOrd="0" presId="urn:microsoft.com/office/officeart/2005/8/layout/process1"/>
    <dgm:cxn modelId="{74A44CD6-02BF-4612-9148-05CB31C5C735}" srcId="{C896C8EF-E286-4252-B065-A9410F0E3FB9}" destId="{8A3CB187-0D7E-444C-892D-62075B1A99A8}" srcOrd="0" destOrd="0" parTransId="{43E2CC4C-E008-4EDA-8690-E9D6C684FF22}" sibTransId="{F09B358A-13B8-4803-BF58-3C2B56832378}"/>
    <dgm:cxn modelId="{043FB7C3-CE3E-4CA1-8EAB-54F27F1E09AB}" type="presOf" srcId="{F09B358A-13B8-4803-BF58-3C2B56832378}" destId="{DC0E9749-EE5F-4325-95D8-71528F89C115}" srcOrd="0" destOrd="0" presId="urn:microsoft.com/office/officeart/2005/8/layout/process1"/>
    <dgm:cxn modelId="{ECFA3FA2-260A-4292-B919-1CAF6C458849}" type="presOf" srcId="{C896C8EF-E286-4252-B065-A9410F0E3FB9}" destId="{078DA66B-D6D3-4101-BC50-1216CB498C70}" srcOrd="0" destOrd="0" presId="urn:microsoft.com/office/officeart/2005/8/layout/process1"/>
    <dgm:cxn modelId="{5C7AAF04-0B4F-4C36-85F3-431B1C8343D8}" type="presOf" srcId="{8A3CB187-0D7E-444C-892D-62075B1A99A8}" destId="{697586B1-49EF-4324-822F-49C081472201}" srcOrd="0" destOrd="0" presId="urn:microsoft.com/office/officeart/2005/8/layout/process1"/>
    <dgm:cxn modelId="{22EEB858-4747-47E8-8A96-5BF1517B957C}" type="presOf" srcId="{BC3038A9-072E-43B8-8055-A64EDDD29B16}" destId="{AE11E0E5-6B97-4EF9-9692-C02951A2FAFA}" srcOrd="0" destOrd="0" presId="urn:microsoft.com/office/officeart/2005/8/layout/process1"/>
    <dgm:cxn modelId="{3E697820-1AF0-4A56-B570-165A128D1655}" srcId="{C896C8EF-E286-4252-B065-A9410F0E3FB9}" destId="{BC3038A9-072E-43B8-8055-A64EDDD29B16}" srcOrd="2" destOrd="0" parTransId="{82DCC2C2-E22A-4815-9E89-3EF4B52B4C4C}" sibTransId="{522218C7-DE29-443C-A337-4C659183E739}"/>
    <dgm:cxn modelId="{DBDC663E-B4D6-4900-A515-1A98A3F69617}" srcId="{C896C8EF-E286-4252-B065-A9410F0E3FB9}" destId="{DC05733C-4315-44C5-8F31-3D22728E8429}" srcOrd="1" destOrd="0" parTransId="{BA7B164F-7EC3-40FD-A362-E28AD77CFBCD}" sibTransId="{664D2994-8425-42DA-B88B-7E35A8341A21}"/>
    <dgm:cxn modelId="{11B296BA-25AF-4461-9795-DF5F7D59EFCF}" type="presOf" srcId="{664D2994-8425-42DA-B88B-7E35A8341A21}" destId="{ABA8B686-232D-42F2-B912-984BE2EC922B}" srcOrd="0" destOrd="0" presId="urn:microsoft.com/office/officeart/2005/8/layout/process1"/>
    <dgm:cxn modelId="{906CFA65-96A1-4E56-998D-E7D851289F5B}" type="presOf" srcId="{664D2994-8425-42DA-B88B-7E35A8341A21}" destId="{069CB0E6-FD10-4951-B954-A2537F52B683}" srcOrd="1" destOrd="0" presId="urn:microsoft.com/office/officeart/2005/8/layout/process1"/>
    <dgm:cxn modelId="{F1F0D72F-AE94-4657-9518-CEA9F67DE828}" type="presParOf" srcId="{078DA66B-D6D3-4101-BC50-1216CB498C70}" destId="{697586B1-49EF-4324-822F-49C081472201}" srcOrd="0" destOrd="0" presId="urn:microsoft.com/office/officeart/2005/8/layout/process1"/>
    <dgm:cxn modelId="{6DC46304-2C4E-47AF-9DAF-C2504765105D}" type="presParOf" srcId="{078DA66B-D6D3-4101-BC50-1216CB498C70}" destId="{DC0E9749-EE5F-4325-95D8-71528F89C115}" srcOrd="1" destOrd="0" presId="urn:microsoft.com/office/officeart/2005/8/layout/process1"/>
    <dgm:cxn modelId="{E9FDDA6F-4AC6-4BDC-B574-92D625B892F5}" type="presParOf" srcId="{DC0E9749-EE5F-4325-95D8-71528F89C115}" destId="{31F9D58A-8C03-412A-8670-7335887F4B43}" srcOrd="0" destOrd="0" presId="urn:microsoft.com/office/officeart/2005/8/layout/process1"/>
    <dgm:cxn modelId="{7DF2E1B7-D582-4F70-AEE8-872CFEF64F3D}" type="presParOf" srcId="{078DA66B-D6D3-4101-BC50-1216CB498C70}" destId="{9E853C7A-71E1-445F-AF21-979B6F8569D4}" srcOrd="2" destOrd="0" presId="urn:microsoft.com/office/officeart/2005/8/layout/process1"/>
    <dgm:cxn modelId="{C360D646-FFD4-4C20-A944-621D7E1965D4}" type="presParOf" srcId="{078DA66B-D6D3-4101-BC50-1216CB498C70}" destId="{ABA8B686-232D-42F2-B912-984BE2EC922B}" srcOrd="3" destOrd="0" presId="urn:microsoft.com/office/officeart/2005/8/layout/process1"/>
    <dgm:cxn modelId="{914573A4-146F-4980-A2C3-D083BE9CD8F9}" type="presParOf" srcId="{ABA8B686-232D-42F2-B912-984BE2EC922B}" destId="{069CB0E6-FD10-4951-B954-A2537F52B683}" srcOrd="0" destOrd="0" presId="urn:microsoft.com/office/officeart/2005/8/layout/process1"/>
    <dgm:cxn modelId="{CD29FB11-3788-4295-B461-D22316D9AACE}" type="presParOf" srcId="{078DA66B-D6D3-4101-BC50-1216CB498C70}" destId="{AE11E0E5-6B97-4EF9-9692-C02951A2FAF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CB8CB7-314B-4C5E-A09D-BA5286CB0ED3}" type="doc">
      <dgm:prSet loTypeId="urn:microsoft.com/office/officeart/2005/8/layout/lProcess2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A1B67546-EDCF-49E8-B2FF-3DC6CB963FE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658E27-1752-4E5C-B895-2423CCC2B5B1}" type="parTrans" cxnId="{73146874-4A29-4C26-A5BF-B33826CBADF3}">
      <dgm:prSet/>
      <dgm:spPr/>
      <dgm:t>
        <a:bodyPr/>
        <a:lstStyle/>
        <a:p>
          <a:endParaRPr lang="ru-RU"/>
        </a:p>
      </dgm:t>
    </dgm:pt>
    <dgm:pt modelId="{843A4A4F-A3B0-4BEC-BCC9-124AA9AB3963}" type="sibTrans" cxnId="{73146874-4A29-4C26-A5BF-B33826CBADF3}">
      <dgm:prSet/>
      <dgm:spPr/>
      <dgm:t>
        <a:bodyPr/>
        <a:lstStyle/>
        <a:p>
          <a:endParaRPr lang="ru-RU"/>
        </a:p>
      </dgm:t>
    </dgm:pt>
    <dgm:pt modelId="{95DE1543-B8BD-47F6-B8FC-E892092D3F5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7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Прогнозе социально – экономического развития</a:t>
          </a:r>
          <a:endParaRPr lang="ru-RU" sz="17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94D10000-7AB4-4CC3-984D-080A27B19546}" type="parTrans" cxnId="{A6354FAF-DDF5-4466-AF70-7608E04AF603}">
      <dgm:prSet/>
      <dgm:spPr/>
      <dgm:t>
        <a:bodyPr/>
        <a:lstStyle/>
        <a:p>
          <a:endParaRPr lang="ru-RU"/>
        </a:p>
      </dgm:t>
    </dgm:pt>
    <dgm:pt modelId="{68FFF220-F690-4FAF-B646-A9A6C9A471BC}" type="sibTrans" cxnId="{A6354FAF-DDF5-4466-AF70-7608E04AF603}">
      <dgm:prSet/>
      <dgm:spPr/>
      <dgm:t>
        <a:bodyPr/>
        <a:lstStyle/>
        <a:p>
          <a:endParaRPr lang="ru-RU"/>
        </a:p>
      </dgm:t>
    </dgm:pt>
    <dgm:pt modelId="{72455CC0-7F03-47C5-8DAA-11FDFE65A44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83ABF9-27FC-4DD7-82B2-DD75E66B6D35}" type="parTrans" cxnId="{838106A4-7F89-4AF6-AB3C-E62F89290121}">
      <dgm:prSet/>
      <dgm:spPr/>
      <dgm:t>
        <a:bodyPr/>
        <a:lstStyle/>
        <a:p>
          <a:endParaRPr lang="ru-RU"/>
        </a:p>
      </dgm:t>
    </dgm:pt>
    <dgm:pt modelId="{D292C1EE-9DF0-48DD-BEDB-19921E302D41}" type="sibTrans" cxnId="{838106A4-7F89-4AF6-AB3C-E62F89290121}">
      <dgm:prSet/>
      <dgm:spPr/>
      <dgm:t>
        <a:bodyPr/>
        <a:lstStyle/>
        <a:p>
          <a:endParaRPr lang="ru-RU"/>
        </a:p>
      </dgm:t>
    </dgm:pt>
    <dgm:pt modelId="{8838C504-2132-4CBB-93F9-EE861BC7DCFC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7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Бюджетном прогнозе на долгосрочный период</a:t>
          </a:r>
          <a:endParaRPr lang="ru-RU" sz="17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D88E24F7-ABA9-4B05-A7F8-7176F5384062}" type="parTrans" cxnId="{494020D6-8363-4845-A81E-778B0EAFD250}">
      <dgm:prSet/>
      <dgm:spPr/>
      <dgm:t>
        <a:bodyPr/>
        <a:lstStyle/>
        <a:p>
          <a:endParaRPr lang="ru-RU"/>
        </a:p>
      </dgm:t>
    </dgm:pt>
    <dgm:pt modelId="{A6BAEDE2-B66D-4ED2-9418-0D9708B9B3F9}" type="sibTrans" cxnId="{494020D6-8363-4845-A81E-778B0EAFD250}">
      <dgm:prSet/>
      <dgm:spPr/>
      <dgm:t>
        <a:bodyPr/>
        <a:lstStyle/>
        <a:p>
          <a:endParaRPr lang="ru-RU"/>
        </a:p>
      </dgm:t>
    </dgm:pt>
    <dgm:pt modelId="{F220F24F-EF6F-4C91-A576-401E743BB63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A08A3E-24A6-4070-A4B2-605002B8CE91}" type="parTrans" cxnId="{7260BD4A-BC78-48F2-909D-A72CF77A1217}">
      <dgm:prSet/>
      <dgm:spPr/>
      <dgm:t>
        <a:bodyPr/>
        <a:lstStyle/>
        <a:p>
          <a:endParaRPr lang="ru-RU"/>
        </a:p>
      </dgm:t>
    </dgm:pt>
    <dgm:pt modelId="{CB959771-DD49-44C2-A2AF-B317C94E9464}" type="sibTrans" cxnId="{7260BD4A-BC78-48F2-909D-A72CF77A1217}">
      <dgm:prSet/>
      <dgm:spPr/>
      <dgm:t>
        <a:bodyPr/>
        <a:lstStyle/>
        <a:p>
          <a:endParaRPr lang="ru-RU"/>
        </a:p>
      </dgm:t>
    </dgm:pt>
    <dgm:pt modelId="{921D6982-7F22-41EC-A4D3-698FE25499D7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Основных направлениях бюджетной политики и основных направлениях  налоговой политики</a:t>
          </a:r>
          <a:endParaRPr lang="ru-RU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9200037E-E728-442D-93D3-7954F7C73084}" type="parTrans" cxnId="{82D8EAA2-93FA-43BF-9709-6CDAA2A8C43C}">
      <dgm:prSet/>
      <dgm:spPr/>
      <dgm:t>
        <a:bodyPr/>
        <a:lstStyle/>
        <a:p>
          <a:endParaRPr lang="ru-RU"/>
        </a:p>
      </dgm:t>
    </dgm:pt>
    <dgm:pt modelId="{24495775-CB9C-4C43-A70B-155F1E25B937}" type="sibTrans" cxnId="{82D8EAA2-93FA-43BF-9709-6CDAA2A8C43C}">
      <dgm:prSet/>
      <dgm:spPr/>
      <dgm:t>
        <a:bodyPr/>
        <a:lstStyle/>
        <a:p>
          <a:endParaRPr lang="ru-RU"/>
        </a:p>
      </dgm:t>
    </dgm:pt>
    <dgm:pt modelId="{026B2C1E-9229-4B78-9A5F-73258614C0C3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Муниципальных программах</a:t>
          </a:r>
          <a:endParaRPr lang="ru-RU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C65905CE-58B4-4066-8549-845E946508F2}" type="parTrans" cxnId="{DD457327-EDCA-42B3-A1BB-624D9B65F178}">
      <dgm:prSet/>
      <dgm:spPr/>
      <dgm:t>
        <a:bodyPr/>
        <a:lstStyle/>
        <a:p>
          <a:endParaRPr lang="ru-RU"/>
        </a:p>
      </dgm:t>
    </dgm:pt>
    <dgm:pt modelId="{DAC7E5BC-B7E6-4F82-BD5D-11735497181E}" type="sibTrans" cxnId="{DD457327-EDCA-42B3-A1BB-624D9B65F178}">
      <dgm:prSet/>
      <dgm:spPr/>
      <dgm:t>
        <a:bodyPr/>
        <a:lstStyle/>
        <a:p>
          <a:endParaRPr lang="ru-RU"/>
        </a:p>
      </dgm:t>
    </dgm:pt>
    <dgm:pt modelId="{7C19F7DE-2559-43FF-AED1-3018988DD353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8147C4-D38D-4AF0-BC84-347807618D61}" type="parTrans" cxnId="{CEC7A537-8CBC-4906-A5B4-887825E3E983}">
      <dgm:prSet/>
      <dgm:spPr/>
      <dgm:t>
        <a:bodyPr/>
        <a:lstStyle/>
        <a:p>
          <a:endParaRPr lang="ru-RU"/>
        </a:p>
      </dgm:t>
    </dgm:pt>
    <dgm:pt modelId="{3A16D19D-CAFD-4BA0-A977-228B3018BC1C}" type="sibTrans" cxnId="{CEC7A537-8CBC-4906-A5B4-887825E3E983}">
      <dgm:prSet/>
      <dgm:spPr/>
      <dgm:t>
        <a:bodyPr/>
        <a:lstStyle/>
        <a:p>
          <a:endParaRPr lang="ru-RU"/>
        </a:p>
      </dgm:t>
    </dgm:pt>
    <dgm:pt modelId="{1EDE7703-77B8-4424-ACE2-BB6709B6E68D}" type="pres">
      <dgm:prSet presAssocID="{C6CB8CB7-314B-4C5E-A09D-BA5286CB0ED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311537-43B8-4AE7-9C14-B4AF20B9DC8D}" type="pres">
      <dgm:prSet presAssocID="{A1B67546-EDCF-49E8-B2FF-3DC6CB963FE3}" presName="compNode" presStyleCnt="0"/>
      <dgm:spPr/>
    </dgm:pt>
    <dgm:pt modelId="{75C255E1-A609-4629-BE37-C1FF08986C4B}" type="pres">
      <dgm:prSet presAssocID="{A1B67546-EDCF-49E8-B2FF-3DC6CB963FE3}" presName="aNode" presStyleLbl="bgShp" presStyleIdx="0" presStyleCnt="4" custScaleX="72315"/>
      <dgm:spPr/>
      <dgm:t>
        <a:bodyPr/>
        <a:lstStyle/>
        <a:p>
          <a:endParaRPr lang="ru-RU"/>
        </a:p>
      </dgm:t>
    </dgm:pt>
    <dgm:pt modelId="{F06D8F28-1263-46A2-93F0-CEF9F8325949}" type="pres">
      <dgm:prSet presAssocID="{A1B67546-EDCF-49E8-B2FF-3DC6CB963FE3}" presName="textNode" presStyleLbl="bgShp" presStyleIdx="0" presStyleCnt="4"/>
      <dgm:spPr/>
      <dgm:t>
        <a:bodyPr/>
        <a:lstStyle/>
        <a:p>
          <a:endParaRPr lang="ru-RU"/>
        </a:p>
      </dgm:t>
    </dgm:pt>
    <dgm:pt modelId="{E7EBB785-8617-486F-9763-A588DC0CD9B6}" type="pres">
      <dgm:prSet presAssocID="{A1B67546-EDCF-49E8-B2FF-3DC6CB963FE3}" presName="compChildNode" presStyleCnt="0"/>
      <dgm:spPr/>
    </dgm:pt>
    <dgm:pt modelId="{EDD6723E-4AA0-4C64-8AC9-9987F3784511}" type="pres">
      <dgm:prSet presAssocID="{A1B67546-EDCF-49E8-B2FF-3DC6CB963FE3}" presName="theInnerList" presStyleCnt="0"/>
      <dgm:spPr/>
    </dgm:pt>
    <dgm:pt modelId="{482A92A9-098B-4EC5-9B00-E5873E71F9EF}" type="pres">
      <dgm:prSet presAssocID="{95DE1543-B8BD-47F6-B8FC-E892092D3F5B}" presName="childNode" presStyleLbl="node1" presStyleIdx="0" presStyleCnt="4" custScaleX="88879" custLinFactNeighborX="-1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77CB9-4594-434C-BDA9-5AF1A85B7E95}" type="pres">
      <dgm:prSet presAssocID="{A1B67546-EDCF-49E8-B2FF-3DC6CB963FE3}" presName="aSpace" presStyleCnt="0"/>
      <dgm:spPr/>
    </dgm:pt>
    <dgm:pt modelId="{1B52AC22-7695-40AA-A16D-493F343AB76E}" type="pres">
      <dgm:prSet presAssocID="{72455CC0-7F03-47C5-8DAA-11FDFE65A440}" presName="compNode" presStyleCnt="0"/>
      <dgm:spPr/>
    </dgm:pt>
    <dgm:pt modelId="{F7A2840D-6652-4968-A517-59E8155AA3D5}" type="pres">
      <dgm:prSet presAssocID="{72455CC0-7F03-47C5-8DAA-11FDFE65A440}" presName="aNode" presStyleLbl="bgShp" presStyleIdx="1" presStyleCnt="4" custScaleX="69171"/>
      <dgm:spPr/>
      <dgm:t>
        <a:bodyPr/>
        <a:lstStyle/>
        <a:p>
          <a:endParaRPr lang="ru-RU"/>
        </a:p>
      </dgm:t>
    </dgm:pt>
    <dgm:pt modelId="{7D2AFF14-D9E0-4FEF-AB7F-8196B5B5420A}" type="pres">
      <dgm:prSet presAssocID="{72455CC0-7F03-47C5-8DAA-11FDFE65A440}" presName="textNode" presStyleLbl="bgShp" presStyleIdx="1" presStyleCnt="4"/>
      <dgm:spPr/>
      <dgm:t>
        <a:bodyPr/>
        <a:lstStyle/>
        <a:p>
          <a:endParaRPr lang="ru-RU"/>
        </a:p>
      </dgm:t>
    </dgm:pt>
    <dgm:pt modelId="{6B7A33FA-5893-4177-9621-9852D1ADF8A1}" type="pres">
      <dgm:prSet presAssocID="{72455CC0-7F03-47C5-8DAA-11FDFE65A440}" presName="compChildNode" presStyleCnt="0"/>
      <dgm:spPr/>
    </dgm:pt>
    <dgm:pt modelId="{8180A8CC-C5B5-453D-9FC3-250755140A99}" type="pres">
      <dgm:prSet presAssocID="{72455CC0-7F03-47C5-8DAA-11FDFE65A440}" presName="theInnerList" presStyleCnt="0"/>
      <dgm:spPr/>
    </dgm:pt>
    <dgm:pt modelId="{4552C514-C909-4E59-8146-31E6B7A6CD92}" type="pres">
      <dgm:prSet presAssocID="{8838C504-2132-4CBB-93F9-EE861BC7DCFC}" presName="childNode" presStyleLbl="node1" presStyleIdx="1" presStyleCnt="4" custScaleX="84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4978C-6EE5-4A22-87E2-5361C4E2B2A7}" type="pres">
      <dgm:prSet presAssocID="{72455CC0-7F03-47C5-8DAA-11FDFE65A440}" presName="aSpace" presStyleCnt="0"/>
      <dgm:spPr/>
    </dgm:pt>
    <dgm:pt modelId="{0066BD94-FF84-4288-8D56-199CFCD3E250}" type="pres">
      <dgm:prSet presAssocID="{F220F24F-EF6F-4C91-A576-401E743BB631}" presName="compNode" presStyleCnt="0"/>
      <dgm:spPr/>
    </dgm:pt>
    <dgm:pt modelId="{703E16BE-E389-455A-BC66-831E95B63AB7}" type="pres">
      <dgm:prSet presAssocID="{F220F24F-EF6F-4C91-A576-401E743BB631}" presName="aNode" presStyleLbl="bgShp" presStyleIdx="2" presStyleCnt="4" custScaleX="65645" custLinFactNeighborX="-1856"/>
      <dgm:spPr/>
      <dgm:t>
        <a:bodyPr/>
        <a:lstStyle/>
        <a:p>
          <a:endParaRPr lang="ru-RU"/>
        </a:p>
      </dgm:t>
    </dgm:pt>
    <dgm:pt modelId="{68AE77C5-1C44-4158-AACF-51181B0EE463}" type="pres">
      <dgm:prSet presAssocID="{F220F24F-EF6F-4C91-A576-401E743BB631}" presName="textNode" presStyleLbl="bgShp" presStyleIdx="2" presStyleCnt="4"/>
      <dgm:spPr/>
      <dgm:t>
        <a:bodyPr/>
        <a:lstStyle/>
        <a:p>
          <a:endParaRPr lang="ru-RU"/>
        </a:p>
      </dgm:t>
    </dgm:pt>
    <dgm:pt modelId="{D4849AE6-4A89-434A-A00F-AE59384E63E7}" type="pres">
      <dgm:prSet presAssocID="{F220F24F-EF6F-4C91-A576-401E743BB631}" presName="compChildNode" presStyleCnt="0"/>
      <dgm:spPr/>
    </dgm:pt>
    <dgm:pt modelId="{DA091C7B-3FFA-4441-8E50-CB184AE388FD}" type="pres">
      <dgm:prSet presAssocID="{F220F24F-EF6F-4C91-A576-401E743BB631}" presName="theInnerList" presStyleCnt="0"/>
      <dgm:spPr/>
    </dgm:pt>
    <dgm:pt modelId="{4CD0CFDB-C69E-41AC-B15A-D5B34FF0B706}" type="pres">
      <dgm:prSet presAssocID="{921D6982-7F22-41EC-A4D3-698FE25499D7}" presName="childNode" presStyleLbl="node1" presStyleIdx="2" presStyleCnt="4" custScaleX="79257" custLinFactNeighborX="-1820" custLinFactNeighborY="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91E9DA-8F19-45A8-B1D5-DF1893B155C5}" type="pres">
      <dgm:prSet presAssocID="{F220F24F-EF6F-4C91-A576-401E743BB631}" presName="aSpace" presStyleCnt="0"/>
      <dgm:spPr/>
    </dgm:pt>
    <dgm:pt modelId="{9D415F3D-4D42-42D3-881F-4FC8E46516F2}" type="pres">
      <dgm:prSet presAssocID="{7C19F7DE-2559-43FF-AED1-3018988DD353}" presName="compNode" presStyleCnt="0"/>
      <dgm:spPr/>
    </dgm:pt>
    <dgm:pt modelId="{D3C43487-456A-44EC-BF1C-167625CD2246}" type="pres">
      <dgm:prSet presAssocID="{7C19F7DE-2559-43FF-AED1-3018988DD353}" presName="aNode" presStyleLbl="bgShp" presStyleIdx="3" presStyleCnt="4" custScaleX="65263" custLinFactNeighborX="-3432"/>
      <dgm:spPr/>
      <dgm:t>
        <a:bodyPr/>
        <a:lstStyle/>
        <a:p>
          <a:endParaRPr lang="ru-RU"/>
        </a:p>
      </dgm:t>
    </dgm:pt>
    <dgm:pt modelId="{6C2F5665-777E-480B-BE16-ECA78D39CC8B}" type="pres">
      <dgm:prSet presAssocID="{7C19F7DE-2559-43FF-AED1-3018988DD353}" presName="textNode" presStyleLbl="bgShp" presStyleIdx="3" presStyleCnt="4"/>
      <dgm:spPr/>
      <dgm:t>
        <a:bodyPr/>
        <a:lstStyle/>
        <a:p>
          <a:endParaRPr lang="ru-RU"/>
        </a:p>
      </dgm:t>
    </dgm:pt>
    <dgm:pt modelId="{AAF28295-5A0C-4D1C-B439-09C736736498}" type="pres">
      <dgm:prSet presAssocID="{7C19F7DE-2559-43FF-AED1-3018988DD353}" presName="compChildNode" presStyleCnt="0"/>
      <dgm:spPr/>
    </dgm:pt>
    <dgm:pt modelId="{37ABE8D0-6AC5-4C29-BD9E-54FC19EE7DD3}" type="pres">
      <dgm:prSet presAssocID="{7C19F7DE-2559-43FF-AED1-3018988DD353}" presName="theInnerList" presStyleCnt="0"/>
      <dgm:spPr/>
    </dgm:pt>
    <dgm:pt modelId="{0123724D-5B4F-4A17-98EB-FA4A374FE26C}" type="pres">
      <dgm:prSet presAssocID="{026B2C1E-9229-4B78-9A5F-73258614C0C3}" presName="childNode" presStyleLbl="node1" presStyleIdx="3" presStyleCnt="4" custScaleX="78390" custLinFactNeighborX="-4749" custLinFactNeighborY="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61D973-EF83-4AAD-91EA-A1169BC7BE0F}" type="presOf" srcId="{95DE1543-B8BD-47F6-B8FC-E892092D3F5B}" destId="{482A92A9-098B-4EC5-9B00-E5873E71F9EF}" srcOrd="0" destOrd="0" presId="urn:microsoft.com/office/officeart/2005/8/layout/lProcess2"/>
    <dgm:cxn modelId="{8054F383-CCED-4447-8DAD-CFB14D032448}" type="presOf" srcId="{026B2C1E-9229-4B78-9A5F-73258614C0C3}" destId="{0123724D-5B4F-4A17-98EB-FA4A374FE26C}" srcOrd="0" destOrd="0" presId="urn:microsoft.com/office/officeart/2005/8/layout/lProcess2"/>
    <dgm:cxn modelId="{A6354FAF-DDF5-4466-AF70-7608E04AF603}" srcId="{A1B67546-EDCF-49E8-B2FF-3DC6CB963FE3}" destId="{95DE1543-B8BD-47F6-B8FC-E892092D3F5B}" srcOrd="0" destOrd="0" parTransId="{94D10000-7AB4-4CC3-984D-080A27B19546}" sibTransId="{68FFF220-F690-4FAF-B646-A9A6C9A471BC}"/>
    <dgm:cxn modelId="{E2AB9431-4B7F-4E32-90FA-BCA08B0DD43F}" type="presOf" srcId="{F220F24F-EF6F-4C91-A576-401E743BB631}" destId="{703E16BE-E389-455A-BC66-831E95B63AB7}" srcOrd="0" destOrd="0" presId="urn:microsoft.com/office/officeart/2005/8/layout/lProcess2"/>
    <dgm:cxn modelId="{45191C83-11E3-4E14-BB13-9470C007B917}" type="presOf" srcId="{A1B67546-EDCF-49E8-B2FF-3DC6CB963FE3}" destId="{F06D8F28-1263-46A2-93F0-CEF9F8325949}" srcOrd="1" destOrd="0" presId="urn:microsoft.com/office/officeart/2005/8/layout/lProcess2"/>
    <dgm:cxn modelId="{83EAA7E8-6785-4022-B666-30809E2AFBA3}" type="presOf" srcId="{F220F24F-EF6F-4C91-A576-401E743BB631}" destId="{68AE77C5-1C44-4158-AACF-51181B0EE463}" srcOrd="1" destOrd="0" presId="urn:microsoft.com/office/officeart/2005/8/layout/lProcess2"/>
    <dgm:cxn modelId="{82D8EAA2-93FA-43BF-9709-6CDAA2A8C43C}" srcId="{F220F24F-EF6F-4C91-A576-401E743BB631}" destId="{921D6982-7F22-41EC-A4D3-698FE25499D7}" srcOrd="0" destOrd="0" parTransId="{9200037E-E728-442D-93D3-7954F7C73084}" sibTransId="{24495775-CB9C-4C43-A70B-155F1E25B937}"/>
    <dgm:cxn modelId="{CEC7A537-8CBC-4906-A5B4-887825E3E983}" srcId="{C6CB8CB7-314B-4C5E-A09D-BA5286CB0ED3}" destId="{7C19F7DE-2559-43FF-AED1-3018988DD353}" srcOrd="3" destOrd="0" parTransId="{EF8147C4-D38D-4AF0-BC84-347807618D61}" sibTransId="{3A16D19D-CAFD-4BA0-A977-228B3018BC1C}"/>
    <dgm:cxn modelId="{838106A4-7F89-4AF6-AB3C-E62F89290121}" srcId="{C6CB8CB7-314B-4C5E-A09D-BA5286CB0ED3}" destId="{72455CC0-7F03-47C5-8DAA-11FDFE65A440}" srcOrd="1" destOrd="0" parTransId="{1B83ABF9-27FC-4DD7-82B2-DD75E66B6D35}" sibTransId="{D292C1EE-9DF0-48DD-BEDB-19921E302D41}"/>
    <dgm:cxn modelId="{73146874-4A29-4C26-A5BF-B33826CBADF3}" srcId="{C6CB8CB7-314B-4C5E-A09D-BA5286CB0ED3}" destId="{A1B67546-EDCF-49E8-B2FF-3DC6CB963FE3}" srcOrd="0" destOrd="0" parTransId="{48658E27-1752-4E5C-B895-2423CCC2B5B1}" sibTransId="{843A4A4F-A3B0-4BEC-BCC9-124AA9AB3963}"/>
    <dgm:cxn modelId="{26A06759-771F-42FD-9C0C-AE14F6398CE2}" type="presOf" srcId="{72455CC0-7F03-47C5-8DAA-11FDFE65A440}" destId="{F7A2840D-6652-4968-A517-59E8155AA3D5}" srcOrd="0" destOrd="0" presId="urn:microsoft.com/office/officeart/2005/8/layout/lProcess2"/>
    <dgm:cxn modelId="{0FFA3144-C37E-4EEE-9243-FFAC503106F2}" type="presOf" srcId="{7C19F7DE-2559-43FF-AED1-3018988DD353}" destId="{D3C43487-456A-44EC-BF1C-167625CD2246}" srcOrd="0" destOrd="0" presId="urn:microsoft.com/office/officeart/2005/8/layout/lProcess2"/>
    <dgm:cxn modelId="{DD457327-EDCA-42B3-A1BB-624D9B65F178}" srcId="{7C19F7DE-2559-43FF-AED1-3018988DD353}" destId="{026B2C1E-9229-4B78-9A5F-73258614C0C3}" srcOrd="0" destOrd="0" parTransId="{C65905CE-58B4-4066-8549-845E946508F2}" sibTransId="{DAC7E5BC-B7E6-4F82-BD5D-11735497181E}"/>
    <dgm:cxn modelId="{FB09A1C4-ED09-4DDC-87B0-75177918C03A}" type="presOf" srcId="{A1B67546-EDCF-49E8-B2FF-3DC6CB963FE3}" destId="{75C255E1-A609-4629-BE37-C1FF08986C4B}" srcOrd="0" destOrd="0" presId="urn:microsoft.com/office/officeart/2005/8/layout/lProcess2"/>
    <dgm:cxn modelId="{7260BD4A-BC78-48F2-909D-A72CF77A1217}" srcId="{C6CB8CB7-314B-4C5E-A09D-BA5286CB0ED3}" destId="{F220F24F-EF6F-4C91-A576-401E743BB631}" srcOrd="2" destOrd="0" parTransId="{7CA08A3E-24A6-4070-A4B2-605002B8CE91}" sibTransId="{CB959771-DD49-44C2-A2AF-B317C94E9464}"/>
    <dgm:cxn modelId="{6B1982B2-7DB6-4711-8467-9930085D2C14}" type="presOf" srcId="{921D6982-7F22-41EC-A4D3-698FE25499D7}" destId="{4CD0CFDB-C69E-41AC-B15A-D5B34FF0B706}" srcOrd="0" destOrd="0" presId="urn:microsoft.com/office/officeart/2005/8/layout/lProcess2"/>
    <dgm:cxn modelId="{494020D6-8363-4845-A81E-778B0EAFD250}" srcId="{72455CC0-7F03-47C5-8DAA-11FDFE65A440}" destId="{8838C504-2132-4CBB-93F9-EE861BC7DCFC}" srcOrd="0" destOrd="0" parTransId="{D88E24F7-ABA9-4B05-A7F8-7176F5384062}" sibTransId="{A6BAEDE2-B66D-4ED2-9418-0D9708B9B3F9}"/>
    <dgm:cxn modelId="{9FE4F307-D153-45E0-B4B5-4A48067E8397}" type="presOf" srcId="{7C19F7DE-2559-43FF-AED1-3018988DD353}" destId="{6C2F5665-777E-480B-BE16-ECA78D39CC8B}" srcOrd="1" destOrd="0" presId="urn:microsoft.com/office/officeart/2005/8/layout/lProcess2"/>
    <dgm:cxn modelId="{23CFF92F-C8F7-436C-9C69-8FADAE44B717}" type="presOf" srcId="{72455CC0-7F03-47C5-8DAA-11FDFE65A440}" destId="{7D2AFF14-D9E0-4FEF-AB7F-8196B5B5420A}" srcOrd="1" destOrd="0" presId="urn:microsoft.com/office/officeart/2005/8/layout/lProcess2"/>
    <dgm:cxn modelId="{6F2FFCBA-C6F5-4DF6-A40D-E02D0F117ABC}" type="presOf" srcId="{8838C504-2132-4CBB-93F9-EE861BC7DCFC}" destId="{4552C514-C909-4E59-8146-31E6B7A6CD92}" srcOrd="0" destOrd="0" presId="urn:microsoft.com/office/officeart/2005/8/layout/lProcess2"/>
    <dgm:cxn modelId="{A76FD538-856B-4316-AF3A-02C2A2004712}" type="presOf" srcId="{C6CB8CB7-314B-4C5E-A09D-BA5286CB0ED3}" destId="{1EDE7703-77B8-4424-ACE2-BB6709B6E68D}" srcOrd="0" destOrd="0" presId="urn:microsoft.com/office/officeart/2005/8/layout/lProcess2"/>
    <dgm:cxn modelId="{22FD88FD-8C6C-4571-8299-6A325E1AA532}" type="presParOf" srcId="{1EDE7703-77B8-4424-ACE2-BB6709B6E68D}" destId="{D6311537-43B8-4AE7-9C14-B4AF20B9DC8D}" srcOrd="0" destOrd="0" presId="urn:microsoft.com/office/officeart/2005/8/layout/lProcess2"/>
    <dgm:cxn modelId="{F792170E-CECB-4A26-97F0-C5019385958B}" type="presParOf" srcId="{D6311537-43B8-4AE7-9C14-B4AF20B9DC8D}" destId="{75C255E1-A609-4629-BE37-C1FF08986C4B}" srcOrd="0" destOrd="0" presId="urn:microsoft.com/office/officeart/2005/8/layout/lProcess2"/>
    <dgm:cxn modelId="{C8F1DB8D-03CA-4395-B9A3-5BC01F83971B}" type="presParOf" srcId="{D6311537-43B8-4AE7-9C14-B4AF20B9DC8D}" destId="{F06D8F28-1263-46A2-93F0-CEF9F8325949}" srcOrd="1" destOrd="0" presId="urn:microsoft.com/office/officeart/2005/8/layout/lProcess2"/>
    <dgm:cxn modelId="{E5FF46FA-7BFA-4BC6-9A5B-323D17175D0E}" type="presParOf" srcId="{D6311537-43B8-4AE7-9C14-B4AF20B9DC8D}" destId="{E7EBB785-8617-486F-9763-A588DC0CD9B6}" srcOrd="2" destOrd="0" presId="urn:microsoft.com/office/officeart/2005/8/layout/lProcess2"/>
    <dgm:cxn modelId="{48BC5E63-391D-4DF2-A071-E68B9C4C9646}" type="presParOf" srcId="{E7EBB785-8617-486F-9763-A588DC0CD9B6}" destId="{EDD6723E-4AA0-4C64-8AC9-9987F3784511}" srcOrd="0" destOrd="0" presId="urn:microsoft.com/office/officeart/2005/8/layout/lProcess2"/>
    <dgm:cxn modelId="{8F74B080-7BC0-4361-B38C-2CDC0A132686}" type="presParOf" srcId="{EDD6723E-4AA0-4C64-8AC9-9987F3784511}" destId="{482A92A9-098B-4EC5-9B00-E5873E71F9EF}" srcOrd="0" destOrd="0" presId="urn:microsoft.com/office/officeart/2005/8/layout/lProcess2"/>
    <dgm:cxn modelId="{10DAEF8E-FDA9-4924-8BF7-D920BA717C45}" type="presParOf" srcId="{1EDE7703-77B8-4424-ACE2-BB6709B6E68D}" destId="{9A377CB9-4594-434C-BDA9-5AF1A85B7E95}" srcOrd="1" destOrd="0" presId="urn:microsoft.com/office/officeart/2005/8/layout/lProcess2"/>
    <dgm:cxn modelId="{F45C123E-8597-404D-ABCF-BF05B2EA2B3B}" type="presParOf" srcId="{1EDE7703-77B8-4424-ACE2-BB6709B6E68D}" destId="{1B52AC22-7695-40AA-A16D-493F343AB76E}" srcOrd="2" destOrd="0" presId="urn:microsoft.com/office/officeart/2005/8/layout/lProcess2"/>
    <dgm:cxn modelId="{30F7597E-B933-4E14-8628-D4737E1C272B}" type="presParOf" srcId="{1B52AC22-7695-40AA-A16D-493F343AB76E}" destId="{F7A2840D-6652-4968-A517-59E8155AA3D5}" srcOrd="0" destOrd="0" presId="urn:microsoft.com/office/officeart/2005/8/layout/lProcess2"/>
    <dgm:cxn modelId="{5D4D5096-DDD3-4601-A106-AD6094A27029}" type="presParOf" srcId="{1B52AC22-7695-40AA-A16D-493F343AB76E}" destId="{7D2AFF14-D9E0-4FEF-AB7F-8196B5B5420A}" srcOrd="1" destOrd="0" presId="urn:microsoft.com/office/officeart/2005/8/layout/lProcess2"/>
    <dgm:cxn modelId="{F166B355-3F76-424F-9F60-0BA5FC213342}" type="presParOf" srcId="{1B52AC22-7695-40AA-A16D-493F343AB76E}" destId="{6B7A33FA-5893-4177-9621-9852D1ADF8A1}" srcOrd="2" destOrd="0" presId="urn:microsoft.com/office/officeart/2005/8/layout/lProcess2"/>
    <dgm:cxn modelId="{6AE3FE28-C738-4EAD-AD58-39C559B17F71}" type="presParOf" srcId="{6B7A33FA-5893-4177-9621-9852D1ADF8A1}" destId="{8180A8CC-C5B5-453D-9FC3-250755140A99}" srcOrd="0" destOrd="0" presId="urn:microsoft.com/office/officeart/2005/8/layout/lProcess2"/>
    <dgm:cxn modelId="{68903A0D-27B5-420F-BD3E-CA86B7475401}" type="presParOf" srcId="{8180A8CC-C5B5-453D-9FC3-250755140A99}" destId="{4552C514-C909-4E59-8146-31E6B7A6CD92}" srcOrd="0" destOrd="0" presId="urn:microsoft.com/office/officeart/2005/8/layout/lProcess2"/>
    <dgm:cxn modelId="{3FD3ADC9-F50C-4B69-A7F4-7DA9ADA6A929}" type="presParOf" srcId="{1EDE7703-77B8-4424-ACE2-BB6709B6E68D}" destId="{E684978C-6EE5-4A22-87E2-5361C4E2B2A7}" srcOrd="3" destOrd="0" presId="urn:microsoft.com/office/officeart/2005/8/layout/lProcess2"/>
    <dgm:cxn modelId="{AD1EAE73-04B5-4E1A-8C4B-3138BB99DD2A}" type="presParOf" srcId="{1EDE7703-77B8-4424-ACE2-BB6709B6E68D}" destId="{0066BD94-FF84-4288-8D56-199CFCD3E250}" srcOrd="4" destOrd="0" presId="urn:microsoft.com/office/officeart/2005/8/layout/lProcess2"/>
    <dgm:cxn modelId="{4A650841-B97E-4C10-BC9E-FA6B1E3C47B8}" type="presParOf" srcId="{0066BD94-FF84-4288-8D56-199CFCD3E250}" destId="{703E16BE-E389-455A-BC66-831E95B63AB7}" srcOrd="0" destOrd="0" presId="urn:microsoft.com/office/officeart/2005/8/layout/lProcess2"/>
    <dgm:cxn modelId="{8FFB31B8-B9C7-4642-B514-D2B05FFF5F81}" type="presParOf" srcId="{0066BD94-FF84-4288-8D56-199CFCD3E250}" destId="{68AE77C5-1C44-4158-AACF-51181B0EE463}" srcOrd="1" destOrd="0" presId="urn:microsoft.com/office/officeart/2005/8/layout/lProcess2"/>
    <dgm:cxn modelId="{54CD956A-8827-4924-8F65-B91270E06FC3}" type="presParOf" srcId="{0066BD94-FF84-4288-8D56-199CFCD3E250}" destId="{D4849AE6-4A89-434A-A00F-AE59384E63E7}" srcOrd="2" destOrd="0" presId="urn:microsoft.com/office/officeart/2005/8/layout/lProcess2"/>
    <dgm:cxn modelId="{9BCB360E-9892-40B8-BAFA-113637069413}" type="presParOf" srcId="{D4849AE6-4A89-434A-A00F-AE59384E63E7}" destId="{DA091C7B-3FFA-4441-8E50-CB184AE388FD}" srcOrd="0" destOrd="0" presId="urn:microsoft.com/office/officeart/2005/8/layout/lProcess2"/>
    <dgm:cxn modelId="{AFCDDDE9-4E31-4CA4-994B-B5C00C0FC471}" type="presParOf" srcId="{DA091C7B-3FFA-4441-8E50-CB184AE388FD}" destId="{4CD0CFDB-C69E-41AC-B15A-D5B34FF0B706}" srcOrd="0" destOrd="0" presId="urn:microsoft.com/office/officeart/2005/8/layout/lProcess2"/>
    <dgm:cxn modelId="{BDA2216B-71FD-474F-B10C-1EF987143CBF}" type="presParOf" srcId="{1EDE7703-77B8-4424-ACE2-BB6709B6E68D}" destId="{9491E9DA-8F19-45A8-B1D5-DF1893B155C5}" srcOrd="5" destOrd="0" presId="urn:microsoft.com/office/officeart/2005/8/layout/lProcess2"/>
    <dgm:cxn modelId="{F0BD1944-77E4-4C6C-A422-3F964C7A673B}" type="presParOf" srcId="{1EDE7703-77B8-4424-ACE2-BB6709B6E68D}" destId="{9D415F3D-4D42-42D3-881F-4FC8E46516F2}" srcOrd="6" destOrd="0" presId="urn:microsoft.com/office/officeart/2005/8/layout/lProcess2"/>
    <dgm:cxn modelId="{03856C15-AE24-4B4F-8383-658D7612B48C}" type="presParOf" srcId="{9D415F3D-4D42-42D3-881F-4FC8E46516F2}" destId="{D3C43487-456A-44EC-BF1C-167625CD2246}" srcOrd="0" destOrd="0" presId="urn:microsoft.com/office/officeart/2005/8/layout/lProcess2"/>
    <dgm:cxn modelId="{DE5CA58E-CDB7-4C16-87D6-CE9841269004}" type="presParOf" srcId="{9D415F3D-4D42-42D3-881F-4FC8E46516F2}" destId="{6C2F5665-777E-480B-BE16-ECA78D39CC8B}" srcOrd="1" destOrd="0" presId="urn:microsoft.com/office/officeart/2005/8/layout/lProcess2"/>
    <dgm:cxn modelId="{D4347501-9E65-45B5-8DF1-6EDCF984B509}" type="presParOf" srcId="{9D415F3D-4D42-42D3-881F-4FC8E46516F2}" destId="{AAF28295-5A0C-4D1C-B439-09C736736498}" srcOrd="2" destOrd="0" presId="urn:microsoft.com/office/officeart/2005/8/layout/lProcess2"/>
    <dgm:cxn modelId="{73336106-84C2-4EBC-9C95-D6BF19709115}" type="presParOf" srcId="{AAF28295-5A0C-4D1C-B439-09C736736498}" destId="{37ABE8D0-6AC5-4C29-BD9E-54FC19EE7DD3}" srcOrd="0" destOrd="0" presId="urn:microsoft.com/office/officeart/2005/8/layout/lProcess2"/>
    <dgm:cxn modelId="{134CB880-F933-4902-BE0D-3537FB503B83}" type="presParOf" srcId="{37ABE8D0-6AC5-4C29-BD9E-54FC19EE7DD3}" destId="{0123724D-5B4F-4A17-98EB-FA4A374FE26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38CDA5-F1CB-40C4-83D6-9505721200AC}" type="doc">
      <dgm:prSet loTypeId="urn:microsoft.com/office/officeart/2005/8/layout/hList1" loCatId="list" qsTypeId="urn:microsoft.com/office/officeart/2005/8/quickstyle/3d1#1" qsCatId="3D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6A8CC86C-DF54-448A-AE14-994DAA14386A}">
      <dgm:prSet phldrT="[Текст]"/>
      <dgm:spPr/>
      <dgm:t>
        <a:bodyPr/>
        <a:lstStyle/>
        <a:p>
          <a:r>
            <a:rPr lang="ru-RU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Налоговые поступления</a:t>
          </a:r>
          <a:endParaRPr lang="ru-RU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AE7F9432-12E5-4201-9067-F0A94B78A313}" type="parTrans" cxnId="{FD0CFDE6-6E55-4A4F-BF3F-44D4ACB4011D}">
      <dgm:prSet/>
      <dgm:spPr/>
      <dgm:t>
        <a:bodyPr/>
        <a:lstStyle/>
        <a:p>
          <a:endParaRPr lang="ru-RU"/>
        </a:p>
      </dgm:t>
    </dgm:pt>
    <dgm:pt modelId="{26731E5E-618C-4E10-8202-CA645EB63BAD}" type="sibTrans" cxnId="{FD0CFDE6-6E55-4A4F-BF3F-44D4ACB4011D}">
      <dgm:prSet/>
      <dgm:spPr/>
      <dgm:t>
        <a:bodyPr/>
        <a:lstStyle/>
        <a:p>
          <a:endParaRPr lang="ru-RU"/>
        </a:p>
      </dgm:t>
    </dgm:pt>
    <dgm:pt modelId="{51632CCE-841A-4783-B488-07D2ADE266CC}">
      <dgm:prSet phldrT="[Текст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налог на доходы физических лиц;</a:t>
          </a:r>
          <a:endParaRPr lang="ru-RU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3850C37A-69EA-44A7-9026-261405870C95}" type="parTrans" cxnId="{3F97E907-79D3-42E8-B518-94392251CA3C}">
      <dgm:prSet/>
      <dgm:spPr/>
      <dgm:t>
        <a:bodyPr/>
        <a:lstStyle/>
        <a:p>
          <a:endParaRPr lang="ru-RU"/>
        </a:p>
      </dgm:t>
    </dgm:pt>
    <dgm:pt modelId="{0887A37E-5620-4523-985A-F64EA5798DBB}" type="sibTrans" cxnId="{3F97E907-79D3-42E8-B518-94392251CA3C}">
      <dgm:prSet/>
      <dgm:spPr/>
      <dgm:t>
        <a:bodyPr/>
        <a:lstStyle/>
        <a:p>
          <a:endParaRPr lang="ru-RU"/>
        </a:p>
      </dgm:t>
    </dgm:pt>
    <dgm:pt modelId="{70276B7C-7509-434D-BC5E-D28694FCFCF1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акцизы;</a:t>
          </a:r>
          <a:endParaRPr lang="ru-RU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90EA8DE9-54D1-4337-8300-1DAC41E3F050}" type="parTrans" cxnId="{91C9EA49-F8D3-404A-A814-870EBCD7FEF6}">
      <dgm:prSet/>
      <dgm:spPr/>
    </dgm:pt>
    <dgm:pt modelId="{90AF4999-F0E6-47DC-B653-904BEB998443}" type="sibTrans" cxnId="{91C9EA49-F8D3-404A-A814-870EBCD7FEF6}">
      <dgm:prSet/>
      <dgm:spPr/>
    </dgm:pt>
    <dgm:pt modelId="{16A0A51B-FEB5-401A-84CE-BDE8E269EE60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налог, взимаемый в связи с применением упрощенной системы налогообложения </a:t>
          </a:r>
          <a:endParaRPr lang="ru-RU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1693FC32-F188-404F-815F-8B76E4F529BE}" type="parTrans" cxnId="{6DD937C5-2310-4DB6-B2C5-1CF238DD4104}">
      <dgm:prSet/>
      <dgm:spPr/>
    </dgm:pt>
    <dgm:pt modelId="{9E43B315-7992-4AF1-8432-7C6DBA27E887}" type="sibTrans" cxnId="{6DD937C5-2310-4DB6-B2C5-1CF238DD4104}">
      <dgm:prSet/>
      <dgm:spPr/>
    </dgm:pt>
    <dgm:pt modelId="{A79F8DFD-535A-43C2-AF2B-DABF34553946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единый сельскохозяйственный налог;</a:t>
          </a:r>
          <a:endParaRPr lang="ru-RU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84853540-A9FF-41DD-8D8F-A66634610C3F}" type="parTrans" cxnId="{7B11EC84-1EFD-47EB-B15A-4F94F8308AA4}">
      <dgm:prSet/>
      <dgm:spPr/>
    </dgm:pt>
    <dgm:pt modelId="{D3674E8D-B281-4E51-8869-056CF252BD0C}" type="sibTrans" cxnId="{7B11EC84-1EFD-47EB-B15A-4F94F8308AA4}">
      <dgm:prSet/>
      <dgm:spPr/>
    </dgm:pt>
    <dgm:pt modelId="{50AC7977-5446-4117-9D01-B8A35E084E1F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патентная система;</a:t>
          </a:r>
          <a:endParaRPr lang="ru-RU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7DF1757E-3782-455E-A56F-56B5605FE7D6}" type="parTrans" cxnId="{29E546DF-4992-4A3B-A298-8931857FB788}">
      <dgm:prSet/>
      <dgm:spPr/>
    </dgm:pt>
    <dgm:pt modelId="{B3F942C3-196C-4E50-BD5D-555E8AA30523}" type="sibTrans" cxnId="{29E546DF-4992-4A3B-A298-8931857FB788}">
      <dgm:prSet/>
      <dgm:spPr/>
    </dgm:pt>
    <dgm:pt modelId="{9315E216-97DD-4E8B-9D13-DA0B9B95CF87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госпошлина</a:t>
          </a:r>
          <a:endParaRPr lang="ru-RU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93698325-400E-4A3A-B9E5-8A76A945D862}" type="parTrans" cxnId="{F075B534-A56C-4952-8163-7AECEA60A1C6}">
      <dgm:prSet/>
      <dgm:spPr/>
    </dgm:pt>
    <dgm:pt modelId="{8B662EC6-CA06-420F-9B3E-123031E7A7C4}" type="sibTrans" cxnId="{F075B534-A56C-4952-8163-7AECEA60A1C6}">
      <dgm:prSet/>
      <dgm:spPr/>
    </dgm:pt>
    <dgm:pt modelId="{838D07FF-D412-4E29-B670-7830E9EFB197}">
      <dgm:prSet phldrT="[Текст]"/>
      <dgm:spPr/>
      <dgm:t>
        <a:bodyPr/>
        <a:lstStyle/>
        <a:p>
          <a:r>
            <a:rPr lang="ru-RU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Неналоговые доходы</a:t>
          </a:r>
          <a:endParaRPr lang="ru-RU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76763CCF-BEEE-4A31-9048-F961E46EA596}" type="parTrans" cxnId="{BD5A3C49-7CB6-4E2B-8D34-109D0DC9B91D}">
      <dgm:prSet/>
      <dgm:spPr/>
      <dgm:t>
        <a:bodyPr/>
        <a:lstStyle/>
        <a:p>
          <a:endParaRPr lang="ru-RU"/>
        </a:p>
      </dgm:t>
    </dgm:pt>
    <dgm:pt modelId="{04296E15-412B-4621-8A56-8DC30AFFF0F5}" type="sibTrans" cxnId="{BD5A3C49-7CB6-4E2B-8D34-109D0DC9B91D}">
      <dgm:prSet/>
      <dgm:spPr/>
      <dgm:t>
        <a:bodyPr/>
        <a:lstStyle/>
        <a:p>
          <a:endParaRPr lang="ru-RU"/>
        </a:p>
      </dgm:t>
    </dgm:pt>
    <dgm:pt modelId="{C997C5CD-E44E-47F4-8F37-4AF120F7DE76}">
      <dgm:prSet phldrT="[Текст]"/>
      <dgm:spPr/>
      <dgm:t>
        <a:bodyPr/>
        <a:lstStyle/>
        <a:p>
          <a:r>
            <a:rPr lang="ru-RU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доходы от использования муниципального имущества;</a:t>
          </a:r>
          <a:endParaRPr lang="ru-RU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60AB9F1E-DA8E-4351-B4BE-F9A1829BEF95}" type="parTrans" cxnId="{D5222ED0-A96A-4DEE-97F7-6627065B5318}">
      <dgm:prSet/>
      <dgm:spPr/>
      <dgm:t>
        <a:bodyPr/>
        <a:lstStyle/>
        <a:p>
          <a:endParaRPr lang="ru-RU"/>
        </a:p>
      </dgm:t>
    </dgm:pt>
    <dgm:pt modelId="{17A3F07B-E21C-4D3F-9367-6959F362FC87}" type="sibTrans" cxnId="{D5222ED0-A96A-4DEE-97F7-6627065B5318}">
      <dgm:prSet/>
      <dgm:spPr/>
      <dgm:t>
        <a:bodyPr/>
        <a:lstStyle/>
        <a:p>
          <a:endParaRPr lang="ru-RU"/>
        </a:p>
      </dgm:t>
    </dgm:pt>
    <dgm:pt modelId="{2AA117A4-3322-42BD-8877-22AAD0ACBCFB}">
      <dgm:prSet phldrT="[Текст]"/>
      <dgm:spPr/>
      <dgm:t>
        <a:bodyPr/>
        <a:lstStyle/>
        <a:p>
          <a:r>
            <a:rPr lang="ru-RU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доходы от оказания платных услуг;</a:t>
          </a:r>
          <a:endParaRPr lang="ru-RU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369F8494-02F8-4332-9B30-2D55AAC6E66B}" type="parTrans" cxnId="{9B9AF02A-6F6D-4ACD-A5C6-1F5505B14B57}">
      <dgm:prSet/>
      <dgm:spPr/>
      <dgm:t>
        <a:bodyPr/>
        <a:lstStyle/>
        <a:p>
          <a:endParaRPr lang="ru-RU"/>
        </a:p>
      </dgm:t>
    </dgm:pt>
    <dgm:pt modelId="{63A906FA-B047-470A-9326-A373F2460C55}" type="sibTrans" cxnId="{9B9AF02A-6F6D-4ACD-A5C6-1F5505B14B57}">
      <dgm:prSet/>
      <dgm:spPr/>
      <dgm:t>
        <a:bodyPr/>
        <a:lstStyle/>
        <a:p>
          <a:endParaRPr lang="ru-RU"/>
        </a:p>
      </dgm:t>
    </dgm:pt>
    <dgm:pt modelId="{7A86B22B-3548-4527-AA08-70589625A6B2}">
      <dgm:prSet phldrT="[Текст]"/>
      <dgm:spPr/>
      <dgm:t>
        <a:bodyPr/>
        <a:lstStyle/>
        <a:p>
          <a:r>
            <a:rPr lang="ru-RU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доходы от продажи материальных и не материальных активов;</a:t>
          </a:r>
          <a:endParaRPr lang="ru-RU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48F2E797-B86B-4E1B-ABAD-EB72E40A185F}" type="parTrans" cxnId="{2545A87F-2CE1-439D-87A8-6DE3CB79CF87}">
      <dgm:prSet/>
      <dgm:spPr/>
      <dgm:t>
        <a:bodyPr/>
        <a:lstStyle/>
        <a:p>
          <a:endParaRPr lang="ru-RU"/>
        </a:p>
      </dgm:t>
    </dgm:pt>
    <dgm:pt modelId="{411E2984-DEF5-4EAE-ACA9-882D671D9939}" type="sibTrans" cxnId="{2545A87F-2CE1-439D-87A8-6DE3CB79CF87}">
      <dgm:prSet/>
      <dgm:spPr/>
      <dgm:t>
        <a:bodyPr/>
        <a:lstStyle/>
        <a:p>
          <a:endParaRPr lang="ru-RU"/>
        </a:p>
      </dgm:t>
    </dgm:pt>
    <dgm:pt modelId="{202E2CFC-3D89-4412-8AE8-1DBE9E959C43}">
      <dgm:prSet phldrT="[Текст]"/>
      <dgm:spPr/>
      <dgm:t>
        <a:bodyPr/>
        <a:lstStyle/>
        <a:p>
          <a:r>
            <a:rPr lang="ru-RU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штрафы за нарушение законодательства;</a:t>
          </a:r>
          <a:endParaRPr lang="ru-RU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631D4E4D-58A7-4574-934F-5F473B493A75}" type="parTrans" cxnId="{0D2D908D-232D-43C9-B939-DDED634728E1}">
      <dgm:prSet/>
      <dgm:spPr/>
      <dgm:t>
        <a:bodyPr/>
        <a:lstStyle/>
        <a:p>
          <a:endParaRPr lang="ru-RU"/>
        </a:p>
      </dgm:t>
    </dgm:pt>
    <dgm:pt modelId="{1172C9DD-E63F-474C-A624-A8E91157FBBC}" type="sibTrans" cxnId="{0D2D908D-232D-43C9-B939-DDED634728E1}">
      <dgm:prSet/>
      <dgm:spPr/>
      <dgm:t>
        <a:bodyPr/>
        <a:lstStyle/>
        <a:p>
          <a:endParaRPr lang="ru-RU"/>
        </a:p>
      </dgm:t>
    </dgm:pt>
    <dgm:pt modelId="{ECCB4A8E-7C5A-4631-9088-93788901220A}">
      <dgm:prSet phldrT="[Текст]"/>
      <dgm:spPr/>
      <dgm:t>
        <a:bodyPr/>
        <a:lstStyle/>
        <a:p>
          <a:r>
            <a:rPr lang="ru-RU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прочие неналоговые доходы.</a:t>
          </a:r>
          <a:endParaRPr lang="ru-RU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AE903714-5A5D-4EA7-874C-1ADAA5090DF7}" type="parTrans" cxnId="{C3D2F90A-F516-49C1-8610-D94C2023F98C}">
      <dgm:prSet/>
      <dgm:spPr/>
      <dgm:t>
        <a:bodyPr/>
        <a:lstStyle/>
        <a:p>
          <a:endParaRPr lang="ru-RU"/>
        </a:p>
      </dgm:t>
    </dgm:pt>
    <dgm:pt modelId="{3915CF71-6A46-4376-9CC0-B99BA19C5134}" type="sibTrans" cxnId="{C3D2F90A-F516-49C1-8610-D94C2023F98C}">
      <dgm:prSet/>
      <dgm:spPr/>
      <dgm:t>
        <a:bodyPr/>
        <a:lstStyle/>
        <a:p>
          <a:endParaRPr lang="ru-RU"/>
        </a:p>
      </dgm:t>
    </dgm:pt>
    <dgm:pt modelId="{E5296EDA-DBDB-41C0-AFD4-9493EA9F2F91}">
      <dgm:prSet phldrT="[Текст]"/>
      <dgm:spPr/>
      <dgm:t>
        <a:bodyPr/>
        <a:lstStyle/>
        <a:p>
          <a:r>
            <a:rPr lang="ru-RU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Безвозмездные поступления</a:t>
          </a:r>
          <a:endParaRPr lang="ru-RU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9C8584B0-2479-4480-B668-C33BF9F641DA}" type="parTrans" cxnId="{464569D0-84BA-4CEB-8FB9-3E3BF6BBF635}">
      <dgm:prSet/>
      <dgm:spPr/>
      <dgm:t>
        <a:bodyPr/>
        <a:lstStyle/>
        <a:p>
          <a:endParaRPr lang="ru-RU"/>
        </a:p>
      </dgm:t>
    </dgm:pt>
    <dgm:pt modelId="{CBAAD2EB-96D7-43A0-A714-17B57B07A674}" type="sibTrans" cxnId="{464569D0-84BA-4CEB-8FB9-3E3BF6BBF635}">
      <dgm:prSet/>
      <dgm:spPr/>
      <dgm:t>
        <a:bodyPr/>
        <a:lstStyle/>
        <a:p>
          <a:endParaRPr lang="ru-RU"/>
        </a:p>
      </dgm:t>
    </dgm:pt>
    <dgm:pt modelId="{329C0D95-412D-408A-8949-F7806CC85E99}">
      <dgm:prSet phldrT="[Текст]"/>
      <dgm:spPr/>
      <dgm:t>
        <a:bodyPr/>
        <a:lstStyle/>
        <a:p>
          <a:r>
            <a:rPr lang="ru-RU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Поступления от других бюджетов (межбюджетные трансферты), организаций, граждан (кроме налоговых и неналоговых доходов)</a:t>
          </a:r>
          <a:endParaRPr lang="ru-RU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5935DBE7-3348-414E-BCCB-AB78B4850335}" type="parTrans" cxnId="{2C87019A-AF3D-43ED-A13F-6E5084FF9D13}">
      <dgm:prSet/>
      <dgm:spPr/>
      <dgm:t>
        <a:bodyPr/>
        <a:lstStyle/>
        <a:p>
          <a:endParaRPr lang="ru-RU"/>
        </a:p>
      </dgm:t>
    </dgm:pt>
    <dgm:pt modelId="{3AAD3CE9-0993-41DD-8B83-99447F8C38DF}" type="sibTrans" cxnId="{2C87019A-AF3D-43ED-A13F-6E5084FF9D13}">
      <dgm:prSet/>
      <dgm:spPr/>
      <dgm:t>
        <a:bodyPr/>
        <a:lstStyle/>
        <a:p>
          <a:endParaRPr lang="ru-RU"/>
        </a:p>
      </dgm:t>
    </dgm:pt>
    <dgm:pt modelId="{3A4D8401-FDF7-492E-89AD-3F4A6B030645}" type="pres">
      <dgm:prSet presAssocID="{1238CDA5-F1CB-40C4-83D6-9505721200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A5AF66-0860-407A-9436-0CD549612517}" type="pres">
      <dgm:prSet presAssocID="{6A8CC86C-DF54-448A-AE14-994DAA14386A}" presName="composite" presStyleCnt="0"/>
      <dgm:spPr/>
    </dgm:pt>
    <dgm:pt modelId="{5043C902-E8AB-4AF4-BA65-086F4F3368E4}" type="pres">
      <dgm:prSet presAssocID="{6A8CC86C-DF54-448A-AE14-994DAA14386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178A9-F2FB-479A-8213-E60ABF4CFA3F}" type="pres">
      <dgm:prSet presAssocID="{6A8CC86C-DF54-448A-AE14-994DAA14386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622CC-264F-4745-8C6B-F30E8F86F570}" type="pres">
      <dgm:prSet presAssocID="{26731E5E-618C-4E10-8202-CA645EB63BAD}" presName="space" presStyleCnt="0"/>
      <dgm:spPr/>
    </dgm:pt>
    <dgm:pt modelId="{A2B68273-7298-4BC3-B5CC-551C5A5EBA43}" type="pres">
      <dgm:prSet presAssocID="{838D07FF-D412-4E29-B670-7830E9EFB197}" presName="composite" presStyleCnt="0"/>
      <dgm:spPr/>
    </dgm:pt>
    <dgm:pt modelId="{9E156591-8B84-4A0E-B34A-E8B69A8502A9}" type="pres">
      <dgm:prSet presAssocID="{838D07FF-D412-4E29-B670-7830E9EFB19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4B8CC-8F57-4A1C-AF9F-30DADC6A837E}" type="pres">
      <dgm:prSet presAssocID="{838D07FF-D412-4E29-B670-7830E9EFB19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C9B35-98FE-48C9-A5A7-D2B8DD87D5C9}" type="pres">
      <dgm:prSet presAssocID="{04296E15-412B-4621-8A56-8DC30AFFF0F5}" presName="space" presStyleCnt="0"/>
      <dgm:spPr/>
    </dgm:pt>
    <dgm:pt modelId="{09E2ABEC-C3B5-40A4-A196-E8B2A5773C01}" type="pres">
      <dgm:prSet presAssocID="{E5296EDA-DBDB-41C0-AFD4-9493EA9F2F91}" presName="composite" presStyleCnt="0"/>
      <dgm:spPr/>
    </dgm:pt>
    <dgm:pt modelId="{EE74A578-155B-4649-B014-41A140D3E95E}" type="pres">
      <dgm:prSet presAssocID="{E5296EDA-DBDB-41C0-AFD4-9493EA9F2F9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DDE93-A4D8-4E0D-8EDF-488D00698220}" type="pres">
      <dgm:prSet presAssocID="{E5296EDA-DBDB-41C0-AFD4-9493EA9F2F9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75B534-A56C-4952-8163-7AECEA60A1C6}" srcId="{6A8CC86C-DF54-448A-AE14-994DAA14386A}" destId="{9315E216-97DD-4E8B-9D13-DA0B9B95CF87}" srcOrd="5" destOrd="0" parTransId="{93698325-400E-4A3A-B9E5-8A76A945D862}" sibTransId="{8B662EC6-CA06-420F-9B3E-123031E7A7C4}"/>
    <dgm:cxn modelId="{82A06151-ABC5-45CB-8085-C5816F0A8318}" type="presOf" srcId="{ECCB4A8E-7C5A-4631-9088-93788901220A}" destId="{93A4B8CC-8F57-4A1C-AF9F-30DADC6A837E}" srcOrd="0" destOrd="4" presId="urn:microsoft.com/office/officeart/2005/8/layout/hList1"/>
    <dgm:cxn modelId="{BD5A3C49-7CB6-4E2B-8D34-109D0DC9B91D}" srcId="{1238CDA5-F1CB-40C4-83D6-9505721200AC}" destId="{838D07FF-D412-4E29-B670-7830E9EFB197}" srcOrd="1" destOrd="0" parTransId="{76763CCF-BEEE-4A31-9048-F961E46EA596}" sibTransId="{04296E15-412B-4621-8A56-8DC30AFFF0F5}"/>
    <dgm:cxn modelId="{34AB50C6-159D-48F0-8FEF-39B4042132A7}" type="presOf" srcId="{202E2CFC-3D89-4412-8AE8-1DBE9E959C43}" destId="{93A4B8CC-8F57-4A1C-AF9F-30DADC6A837E}" srcOrd="0" destOrd="3" presId="urn:microsoft.com/office/officeart/2005/8/layout/hList1"/>
    <dgm:cxn modelId="{91CFFD9B-0443-4C83-8068-A77AE9E5C3CE}" type="presOf" srcId="{E5296EDA-DBDB-41C0-AFD4-9493EA9F2F91}" destId="{EE74A578-155B-4649-B014-41A140D3E95E}" srcOrd="0" destOrd="0" presId="urn:microsoft.com/office/officeart/2005/8/layout/hList1"/>
    <dgm:cxn modelId="{D5222ED0-A96A-4DEE-97F7-6627065B5318}" srcId="{838D07FF-D412-4E29-B670-7830E9EFB197}" destId="{C997C5CD-E44E-47F4-8F37-4AF120F7DE76}" srcOrd="0" destOrd="0" parTransId="{60AB9F1E-DA8E-4351-B4BE-F9A1829BEF95}" sibTransId="{17A3F07B-E21C-4D3F-9367-6959F362FC87}"/>
    <dgm:cxn modelId="{8134FFB8-BF77-403B-9174-9CC92D08B6B5}" type="presOf" srcId="{50AC7977-5446-4117-9D01-B8A35E084E1F}" destId="{11D178A9-F2FB-479A-8213-E60ABF4CFA3F}" srcOrd="0" destOrd="4" presId="urn:microsoft.com/office/officeart/2005/8/layout/hList1"/>
    <dgm:cxn modelId="{0C36AC96-1B0B-473B-ACF3-16FF31529D53}" type="presOf" srcId="{838D07FF-D412-4E29-B670-7830E9EFB197}" destId="{9E156591-8B84-4A0E-B34A-E8B69A8502A9}" srcOrd="0" destOrd="0" presId="urn:microsoft.com/office/officeart/2005/8/layout/hList1"/>
    <dgm:cxn modelId="{9B9AF02A-6F6D-4ACD-A5C6-1F5505B14B57}" srcId="{838D07FF-D412-4E29-B670-7830E9EFB197}" destId="{2AA117A4-3322-42BD-8877-22AAD0ACBCFB}" srcOrd="1" destOrd="0" parTransId="{369F8494-02F8-4332-9B30-2D55AAC6E66B}" sibTransId="{63A906FA-B047-470A-9326-A373F2460C55}"/>
    <dgm:cxn modelId="{0E0B2720-E5D8-42A5-B00C-3D834FDC898B}" type="presOf" srcId="{329C0D95-412D-408A-8949-F7806CC85E99}" destId="{6E1DDE93-A4D8-4E0D-8EDF-488D00698220}" srcOrd="0" destOrd="0" presId="urn:microsoft.com/office/officeart/2005/8/layout/hList1"/>
    <dgm:cxn modelId="{464569D0-84BA-4CEB-8FB9-3E3BF6BBF635}" srcId="{1238CDA5-F1CB-40C4-83D6-9505721200AC}" destId="{E5296EDA-DBDB-41C0-AFD4-9493EA9F2F91}" srcOrd="2" destOrd="0" parTransId="{9C8584B0-2479-4480-B668-C33BF9F641DA}" sibTransId="{CBAAD2EB-96D7-43A0-A714-17B57B07A674}"/>
    <dgm:cxn modelId="{0D2D908D-232D-43C9-B939-DDED634728E1}" srcId="{838D07FF-D412-4E29-B670-7830E9EFB197}" destId="{202E2CFC-3D89-4412-8AE8-1DBE9E959C43}" srcOrd="3" destOrd="0" parTransId="{631D4E4D-58A7-4574-934F-5F473B493A75}" sibTransId="{1172C9DD-E63F-474C-A624-A8E91157FBBC}"/>
    <dgm:cxn modelId="{2E5730B3-678C-4023-9A2D-BE3EF50EBD17}" type="presOf" srcId="{6A8CC86C-DF54-448A-AE14-994DAA14386A}" destId="{5043C902-E8AB-4AF4-BA65-086F4F3368E4}" srcOrd="0" destOrd="0" presId="urn:microsoft.com/office/officeart/2005/8/layout/hList1"/>
    <dgm:cxn modelId="{D6EFBE52-93AA-4F0F-95DE-89036B004ADA}" type="presOf" srcId="{7A86B22B-3548-4527-AA08-70589625A6B2}" destId="{93A4B8CC-8F57-4A1C-AF9F-30DADC6A837E}" srcOrd="0" destOrd="2" presId="urn:microsoft.com/office/officeart/2005/8/layout/hList1"/>
    <dgm:cxn modelId="{F811C331-9442-4233-B2A9-56D1FF4FF1CD}" type="presOf" srcId="{51632CCE-841A-4783-B488-07D2ADE266CC}" destId="{11D178A9-F2FB-479A-8213-E60ABF4CFA3F}" srcOrd="0" destOrd="0" presId="urn:microsoft.com/office/officeart/2005/8/layout/hList1"/>
    <dgm:cxn modelId="{91C9EA49-F8D3-404A-A814-870EBCD7FEF6}" srcId="{6A8CC86C-DF54-448A-AE14-994DAA14386A}" destId="{70276B7C-7509-434D-BC5E-D28694FCFCF1}" srcOrd="1" destOrd="0" parTransId="{90EA8DE9-54D1-4337-8300-1DAC41E3F050}" sibTransId="{90AF4999-F0E6-47DC-B653-904BEB998443}"/>
    <dgm:cxn modelId="{D3F1F1C5-F4B3-4FEB-83FE-8F0A3B7DD345}" type="presOf" srcId="{1238CDA5-F1CB-40C4-83D6-9505721200AC}" destId="{3A4D8401-FDF7-492E-89AD-3F4A6B030645}" srcOrd="0" destOrd="0" presId="urn:microsoft.com/office/officeart/2005/8/layout/hList1"/>
    <dgm:cxn modelId="{29E546DF-4992-4A3B-A298-8931857FB788}" srcId="{6A8CC86C-DF54-448A-AE14-994DAA14386A}" destId="{50AC7977-5446-4117-9D01-B8A35E084E1F}" srcOrd="4" destOrd="0" parTransId="{7DF1757E-3782-455E-A56F-56B5605FE7D6}" sibTransId="{B3F942C3-196C-4E50-BD5D-555E8AA30523}"/>
    <dgm:cxn modelId="{FD0CFDE6-6E55-4A4F-BF3F-44D4ACB4011D}" srcId="{1238CDA5-F1CB-40C4-83D6-9505721200AC}" destId="{6A8CC86C-DF54-448A-AE14-994DAA14386A}" srcOrd="0" destOrd="0" parTransId="{AE7F9432-12E5-4201-9067-F0A94B78A313}" sibTransId="{26731E5E-618C-4E10-8202-CA645EB63BAD}"/>
    <dgm:cxn modelId="{3AC42C35-64DB-4599-848A-0B6E46F085D7}" type="presOf" srcId="{16A0A51B-FEB5-401A-84CE-BDE8E269EE60}" destId="{11D178A9-F2FB-479A-8213-E60ABF4CFA3F}" srcOrd="0" destOrd="2" presId="urn:microsoft.com/office/officeart/2005/8/layout/hList1"/>
    <dgm:cxn modelId="{57CC4808-4DE5-4D57-90B1-4F296F6F1538}" type="presOf" srcId="{C997C5CD-E44E-47F4-8F37-4AF120F7DE76}" destId="{93A4B8CC-8F57-4A1C-AF9F-30DADC6A837E}" srcOrd="0" destOrd="0" presId="urn:microsoft.com/office/officeart/2005/8/layout/hList1"/>
    <dgm:cxn modelId="{3F97E907-79D3-42E8-B518-94392251CA3C}" srcId="{6A8CC86C-DF54-448A-AE14-994DAA14386A}" destId="{51632CCE-841A-4783-B488-07D2ADE266CC}" srcOrd="0" destOrd="0" parTransId="{3850C37A-69EA-44A7-9026-261405870C95}" sibTransId="{0887A37E-5620-4523-985A-F64EA5798DBB}"/>
    <dgm:cxn modelId="{2545A87F-2CE1-439D-87A8-6DE3CB79CF87}" srcId="{838D07FF-D412-4E29-B670-7830E9EFB197}" destId="{7A86B22B-3548-4527-AA08-70589625A6B2}" srcOrd="2" destOrd="0" parTransId="{48F2E797-B86B-4E1B-ABAD-EB72E40A185F}" sibTransId="{411E2984-DEF5-4EAE-ACA9-882D671D9939}"/>
    <dgm:cxn modelId="{7B11EC84-1EFD-47EB-B15A-4F94F8308AA4}" srcId="{6A8CC86C-DF54-448A-AE14-994DAA14386A}" destId="{A79F8DFD-535A-43C2-AF2B-DABF34553946}" srcOrd="3" destOrd="0" parTransId="{84853540-A9FF-41DD-8D8F-A66634610C3F}" sibTransId="{D3674E8D-B281-4E51-8869-056CF252BD0C}"/>
    <dgm:cxn modelId="{42176216-81F0-4896-A47F-A4C4C16DE070}" type="presOf" srcId="{9315E216-97DD-4E8B-9D13-DA0B9B95CF87}" destId="{11D178A9-F2FB-479A-8213-E60ABF4CFA3F}" srcOrd="0" destOrd="5" presId="urn:microsoft.com/office/officeart/2005/8/layout/hList1"/>
    <dgm:cxn modelId="{290DC3E5-C94B-4424-95FC-9DF804BF6F02}" type="presOf" srcId="{70276B7C-7509-434D-BC5E-D28694FCFCF1}" destId="{11D178A9-F2FB-479A-8213-E60ABF4CFA3F}" srcOrd="0" destOrd="1" presId="urn:microsoft.com/office/officeart/2005/8/layout/hList1"/>
    <dgm:cxn modelId="{B8704C35-A653-42F4-B9EE-109F6E9FD3C4}" type="presOf" srcId="{A79F8DFD-535A-43C2-AF2B-DABF34553946}" destId="{11D178A9-F2FB-479A-8213-E60ABF4CFA3F}" srcOrd="0" destOrd="3" presId="urn:microsoft.com/office/officeart/2005/8/layout/hList1"/>
    <dgm:cxn modelId="{DCDCE226-E8EC-4FFF-AE2F-939476674244}" type="presOf" srcId="{2AA117A4-3322-42BD-8877-22AAD0ACBCFB}" destId="{93A4B8CC-8F57-4A1C-AF9F-30DADC6A837E}" srcOrd="0" destOrd="1" presId="urn:microsoft.com/office/officeart/2005/8/layout/hList1"/>
    <dgm:cxn modelId="{C3D2F90A-F516-49C1-8610-D94C2023F98C}" srcId="{838D07FF-D412-4E29-B670-7830E9EFB197}" destId="{ECCB4A8E-7C5A-4631-9088-93788901220A}" srcOrd="4" destOrd="0" parTransId="{AE903714-5A5D-4EA7-874C-1ADAA5090DF7}" sibTransId="{3915CF71-6A46-4376-9CC0-B99BA19C5134}"/>
    <dgm:cxn modelId="{2C87019A-AF3D-43ED-A13F-6E5084FF9D13}" srcId="{E5296EDA-DBDB-41C0-AFD4-9493EA9F2F91}" destId="{329C0D95-412D-408A-8949-F7806CC85E99}" srcOrd="0" destOrd="0" parTransId="{5935DBE7-3348-414E-BCCB-AB78B4850335}" sibTransId="{3AAD3CE9-0993-41DD-8B83-99447F8C38DF}"/>
    <dgm:cxn modelId="{6DD937C5-2310-4DB6-B2C5-1CF238DD4104}" srcId="{6A8CC86C-DF54-448A-AE14-994DAA14386A}" destId="{16A0A51B-FEB5-401A-84CE-BDE8E269EE60}" srcOrd="2" destOrd="0" parTransId="{1693FC32-F188-404F-815F-8B76E4F529BE}" sibTransId="{9E43B315-7992-4AF1-8432-7C6DBA27E887}"/>
    <dgm:cxn modelId="{8CA948B3-2E6B-4656-AD90-66AD3EC35711}" type="presParOf" srcId="{3A4D8401-FDF7-492E-89AD-3F4A6B030645}" destId="{73A5AF66-0860-407A-9436-0CD549612517}" srcOrd="0" destOrd="0" presId="urn:microsoft.com/office/officeart/2005/8/layout/hList1"/>
    <dgm:cxn modelId="{ADAB08C5-70CA-40A9-A8CC-AB856BB90EDE}" type="presParOf" srcId="{73A5AF66-0860-407A-9436-0CD549612517}" destId="{5043C902-E8AB-4AF4-BA65-086F4F3368E4}" srcOrd="0" destOrd="0" presId="urn:microsoft.com/office/officeart/2005/8/layout/hList1"/>
    <dgm:cxn modelId="{769451C6-E6D5-49C8-B631-E1C5C726EAAB}" type="presParOf" srcId="{73A5AF66-0860-407A-9436-0CD549612517}" destId="{11D178A9-F2FB-479A-8213-E60ABF4CFA3F}" srcOrd="1" destOrd="0" presId="urn:microsoft.com/office/officeart/2005/8/layout/hList1"/>
    <dgm:cxn modelId="{D9006CA5-32B4-4E5B-B5E4-0CC2DC8A6EC5}" type="presParOf" srcId="{3A4D8401-FDF7-492E-89AD-3F4A6B030645}" destId="{73C622CC-264F-4745-8C6B-F30E8F86F570}" srcOrd="1" destOrd="0" presId="urn:microsoft.com/office/officeart/2005/8/layout/hList1"/>
    <dgm:cxn modelId="{606A299E-8A68-4FD9-B87A-7B7E2E049354}" type="presParOf" srcId="{3A4D8401-FDF7-492E-89AD-3F4A6B030645}" destId="{A2B68273-7298-4BC3-B5CC-551C5A5EBA43}" srcOrd="2" destOrd="0" presId="urn:microsoft.com/office/officeart/2005/8/layout/hList1"/>
    <dgm:cxn modelId="{79F99855-8909-4AA2-8A39-AB02E216045D}" type="presParOf" srcId="{A2B68273-7298-4BC3-B5CC-551C5A5EBA43}" destId="{9E156591-8B84-4A0E-B34A-E8B69A8502A9}" srcOrd="0" destOrd="0" presId="urn:microsoft.com/office/officeart/2005/8/layout/hList1"/>
    <dgm:cxn modelId="{D1C6FB68-905B-469F-9F0D-1EFA4F866642}" type="presParOf" srcId="{A2B68273-7298-4BC3-B5CC-551C5A5EBA43}" destId="{93A4B8CC-8F57-4A1C-AF9F-30DADC6A837E}" srcOrd="1" destOrd="0" presId="urn:microsoft.com/office/officeart/2005/8/layout/hList1"/>
    <dgm:cxn modelId="{F4987E6C-67DB-4762-BE8F-15B4AAC84501}" type="presParOf" srcId="{3A4D8401-FDF7-492E-89AD-3F4A6B030645}" destId="{CC5C9B35-98FE-48C9-A5A7-D2B8DD87D5C9}" srcOrd="3" destOrd="0" presId="urn:microsoft.com/office/officeart/2005/8/layout/hList1"/>
    <dgm:cxn modelId="{08D7A5D3-10DA-49A6-894F-427D3C7D7851}" type="presParOf" srcId="{3A4D8401-FDF7-492E-89AD-3F4A6B030645}" destId="{09E2ABEC-C3B5-40A4-A196-E8B2A5773C01}" srcOrd="4" destOrd="0" presId="urn:microsoft.com/office/officeart/2005/8/layout/hList1"/>
    <dgm:cxn modelId="{7C33B8EE-8C73-4621-903B-1B0977C5BD00}" type="presParOf" srcId="{09E2ABEC-C3B5-40A4-A196-E8B2A5773C01}" destId="{EE74A578-155B-4649-B014-41A140D3E95E}" srcOrd="0" destOrd="0" presId="urn:microsoft.com/office/officeart/2005/8/layout/hList1"/>
    <dgm:cxn modelId="{74B77F13-0278-4345-84DE-1309B30A4567}" type="presParOf" srcId="{09E2ABEC-C3B5-40A4-A196-E8B2A5773C01}" destId="{6E1DDE93-A4D8-4E0D-8EDF-488D0069822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4920DE-AB5E-449F-92D4-25A840BA55A2}" type="doc">
      <dgm:prSet loTypeId="urn:microsoft.com/office/officeart/2005/8/layout/hierarchy4" loCatId="relationship" qsTypeId="urn:microsoft.com/office/officeart/2005/8/quickstyle/simple1#5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01E5A663-0866-4903-8671-CEA6F573AD5B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 anchor="t"/>
        <a:lstStyle/>
        <a:p>
          <a:r>
            <a:rPr lang="ru-RU" sz="1800" i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Функциональный</a:t>
          </a:r>
        </a:p>
        <a:p>
          <a:r>
            <a:rPr lang="ru-RU" sz="1800" i="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позволяет классифицировать направление средств бюджета на выполнение основных функций местного самоуправления</a:t>
          </a:r>
          <a:endParaRPr lang="ru-RU" sz="1800" i="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C6E05DEF-05A7-41A5-BC0A-9F8E9D631000}" type="parTrans" cxnId="{43E1A790-E97D-44EF-B35A-488F9400B61E}">
      <dgm:prSet/>
      <dgm:spPr/>
      <dgm:t>
        <a:bodyPr/>
        <a:lstStyle/>
        <a:p>
          <a:endParaRPr lang="ru-RU"/>
        </a:p>
      </dgm:t>
    </dgm:pt>
    <dgm:pt modelId="{5AEB5236-FB6C-475E-A2FA-35539825F75A}" type="sibTrans" cxnId="{43E1A790-E97D-44EF-B35A-488F9400B61E}">
      <dgm:prSet/>
      <dgm:spPr/>
      <dgm:t>
        <a:bodyPr/>
        <a:lstStyle/>
        <a:p>
          <a:endParaRPr lang="ru-RU"/>
        </a:p>
      </dgm:t>
    </dgm:pt>
    <dgm:pt modelId="{BB5F3CBB-AA0E-4B44-A57F-060A4AFFA03D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 anchor="ctr"/>
        <a:lstStyle/>
        <a:p>
          <a:r>
            <a:rPr lang="ru-RU" sz="1800" i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Ведомственный </a:t>
          </a:r>
        </a:p>
        <a:p>
          <a:r>
            <a:rPr lang="ru-RU" sz="1800" i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</a:t>
          </a:r>
          <a:r>
            <a:rPr lang="ru-RU" sz="1800" i="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озволяет выделить в каждой группе расходов соответствующего главного распорядителя бюджетных средств получающего бюджетные ассигнования</a:t>
          </a:r>
          <a:endParaRPr lang="ru-RU" sz="1800" i="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467B59A1-78DF-4054-BFC6-7B76F82D5F41}" type="parTrans" cxnId="{174CA9DB-EF43-48CE-9D84-6BEEE724A72F}">
      <dgm:prSet/>
      <dgm:spPr/>
      <dgm:t>
        <a:bodyPr/>
        <a:lstStyle/>
        <a:p>
          <a:endParaRPr lang="ru-RU"/>
        </a:p>
      </dgm:t>
    </dgm:pt>
    <dgm:pt modelId="{22DB2515-3748-4393-9580-0C71EA5BC68A}" type="sibTrans" cxnId="{174CA9DB-EF43-48CE-9D84-6BEEE724A72F}">
      <dgm:prSet/>
      <dgm:spPr/>
      <dgm:t>
        <a:bodyPr/>
        <a:lstStyle/>
        <a:p>
          <a:endParaRPr lang="ru-RU"/>
        </a:p>
      </dgm:t>
    </dgm:pt>
    <dgm:pt modelId="{CC3F084C-5D48-4BF5-81EF-7DBDAF3741FE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 anchor="t"/>
        <a:lstStyle/>
        <a:p>
          <a:r>
            <a:rPr lang="ru-RU" sz="1800" i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Экономический</a:t>
          </a:r>
        </a:p>
        <a:p>
          <a:r>
            <a:rPr lang="ru-RU" sz="1800" i="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позволяет рассмотреть расходы бюджетов в зависимости от экономического содержания операций сектора государственного управления</a:t>
          </a:r>
          <a:endParaRPr lang="ru-RU" sz="1800" i="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4406A244-3617-465C-8205-8D6223DC2A6F}" type="parTrans" cxnId="{3C18080A-A31E-4DC3-BE36-123AC01D75AB}">
      <dgm:prSet/>
      <dgm:spPr/>
      <dgm:t>
        <a:bodyPr/>
        <a:lstStyle/>
        <a:p>
          <a:endParaRPr lang="ru-RU"/>
        </a:p>
      </dgm:t>
    </dgm:pt>
    <dgm:pt modelId="{5ED95453-F2EE-437B-979C-14556D383064}" type="sibTrans" cxnId="{3C18080A-A31E-4DC3-BE36-123AC01D75AB}">
      <dgm:prSet/>
      <dgm:spPr/>
      <dgm:t>
        <a:bodyPr/>
        <a:lstStyle/>
        <a:p>
          <a:endParaRPr lang="ru-RU"/>
        </a:p>
      </dgm:t>
    </dgm:pt>
    <dgm:pt modelId="{9D0B35EE-E01F-4EEB-B9EA-3B301A2CA7C2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Классификация расходов по признакам</a:t>
          </a:r>
          <a:endParaRPr lang="ru-RU" sz="24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D20BC82D-7BB9-4781-9BEE-D383D89CCB4B}" type="sibTrans" cxnId="{55DD8CC6-EF56-43C0-AC2C-C362B5E5E811}">
      <dgm:prSet/>
      <dgm:spPr/>
      <dgm:t>
        <a:bodyPr/>
        <a:lstStyle/>
        <a:p>
          <a:endParaRPr lang="ru-RU"/>
        </a:p>
      </dgm:t>
    </dgm:pt>
    <dgm:pt modelId="{A189E117-3C93-42D0-9E1D-8922883AB150}" type="parTrans" cxnId="{55DD8CC6-EF56-43C0-AC2C-C362B5E5E811}">
      <dgm:prSet/>
      <dgm:spPr/>
      <dgm:t>
        <a:bodyPr/>
        <a:lstStyle/>
        <a:p>
          <a:endParaRPr lang="ru-RU"/>
        </a:p>
      </dgm:t>
    </dgm:pt>
    <dgm:pt modelId="{BA57775A-CA92-443E-B49B-F06A9D4505C5}" type="pres">
      <dgm:prSet presAssocID="{054920DE-AB5E-449F-92D4-25A840BA55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8BD12E-AF6A-40BC-A7D0-06076DA4B110}" type="pres">
      <dgm:prSet presAssocID="{9D0B35EE-E01F-4EEB-B9EA-3B301A2CA7C2}" presName="vertOne" presStyleCnt="0"/>
      <dgm:spPr/>
    </dgm:pt>
    <dgm:pt modelId="{6012360E-94B5-4D26-9226-E9E6D45178EF}" type="pres">
      <dgm:prSet presAssocID="{9D0B35EE-E01F-4EEB-B9EA-3B301A2CA7C2}" presName="txOne" presStyleLbl="node0" presStyleIdx="0" presStyleCnt="1" custScaleX="75303" custScaleY="214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9147AB-A8C7-454F-88C0-037EBACEC965}" type="pres">
      <dgm:prSet presAssocID="{9D0B35EE-E01F-4EEB-B9EA-3B301A2CA7C2}" presName="parTransOne" presStyleCnt="0"/>
      <dgm:spPr/>
    </dgm:pt>
    <dgm:pt modelId="{4149200E-026E-4A67-AE7D-044DD25740A1}" type="pres">
      <dgm:prSet presAssocID="{9D0B35EE-E01F-4EEB-B9EA-3B301A2CA7C2}" presName="horzOne" presStyleCnt="0"/>
      <dgm:spPr/>
    </dgm:pt>
    <dgm:pt modelId="{7DAA31EA-05D5-4C21-9FA2-189AF0679649}" type="pres">
      <dgm:prSet presAssocID="{01E5A663-0866-4903-8671-CEA6F573AD5B}" presName="vertTwo" presStyleCnt="0"/>
      <dgm:spPr/>
    </dgm:pt>
    <dgm:pt modelId="{5D0497B7-4293-45FA-8E86-87409A4E7327}" type="pres">
      <dgm:prSet presAssocID="{01E5A663-0866-4903-8671-CEA6F573AD5B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A24906-9A19-4557-AD9F-88452A1BCB14}" type="pres">
      <dgm:prSet presAssocID="{01E5A663-0866-4903-8671-CEA6F573AD5B}" presName="horzTwo" presStyleCnt="0"/>
      <dgm:spPr/>
    </dgm:pt>
    <dgm:pt modelId="{47F319C3-181F-4898-BD4D-1282F3F485B5}" type="pres">
      <dgm:prSet presAssocID="{5AEB5236-FB6C-475E-A2FA-35539825F75A}" presName="sibSpaceTwo" presStyleCnt="0"/>
      <dgm:spPr/>
    </dgm:pt>
    <dgm:pt modelId="{CDB618C7-EDFC-4604-9085-CE11A6F6155E}" type="pres">
      <dgm:prSet presAssocID="{BB5F3CBB-AA0E-4B44-A57F-060A4AFFA03D}" presName="vertTwo" presStyleCnt="0"/>
      <dgm:spPr/>
    </dgm:pt>
    <dgm:pt modelId="{5AA28BF6-B962-4C35-BDF3-125690A5F41C}" type="pres">
      <dgm:prSet presAssocID="{BB5F3CBB-AA0E-4B44-A57F-060A4AFFA03D}" presName="txTwo" presStyleLbl="node2" presStyleIdx="1" presStyleCnt="3" custLinFactNeighborX="-257" custLinFactNeighborY="4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A46704-7258-48BE-A6BE-97D8A27098AD}" type="pres">
      <dgm:prSet presAssocID="{BB5F3CBB-AA0E-4B44-A57F-060A4AFFA03D}" presName="horzTwo" presStyleCnt="0"/>
      <dgm:spPr/>
    </dgm:pt>
    <dgm:pt modelId="{2EBE3535-8398-46BE-9063-F0D885650235}" type="pres">
      <dgm:prSet presAssocID="{22DB2515-3748-4393-9580-0C71EA5BC68A}" presName="sibSpaceTwo" presStyleCnt="0"/>
      <dgm:spPr/>
    </dgm:pt>
    <dgm:pt modelId="{4861DC2A-7DE6-438E-BAA4-A118DAF41973}" type="pres">
      <dgm:prSet presAssocID="{CC3F084C-5D48-4BF5-81EF-7DBDAF3741FE}" presName="vertTwo" presStyleCnt="0"/>
      <dgm:spPr/>
    </dgm:pt>
    <dgm:pt modelId="{529E81EE-FE38-4428-B0C0-B416D7365016}" type="pres">
      <dgm:prSet presAssocID="{CC3F084C-5D48-4BF5-81EF-7DBDAF3741FE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E6D758-0DAF-401F-81A9-2323605F8EAF}" type="pres">
      <dgm:prSet presAssocID="{CC3F084C-5D48-4BF5-81EF-7DBDAF3741FE}" presName="horzTwo" presStyleCnt="0"/>
      <dgm:spPr/>
    </dgm:pt>
  </dgm:ptLst>
  <dgm:cxnLst>
    <dgm:cxn modelId="{5CFDC4F6-0F77-4B44-A014-44B98FA528C7}" type="presOf" srcId="{BB5F3CBB-AA0E-4B44-A57F-060A4AFFA03D}" destId="{5AA28BF6-B962-4C35-BDF3-125690A5F41C}" srcOrd="0" destOrd="0" presId="urn:microsoft.com/office/officeart/2005/8/layout/hierarchy4"/>
    <dgm:cxn modelId="{174CA9DB-EF43-48CE-9D84-6BEEE724A72F}" srcId="{9D0B35EE-E01F-4EEB-B9EA-3B301A2CA7C2}" destId="{BB5F3CBB-AA0E-4B44-A57F-060A4AFFA03D}" srcOrd="1" destOrd="0" parTransId="{467B59A1-78DF-4054-BFC6-7B76F82D5F41}" sibTransId="{22DB2515-3748-4393-9580-0C71EA5BC68A}"/>
    <dgm:cxn modelId="{43E1A790-E97D-44EF-B35A-488F9400B61E}" srcId="{9D0B35EE-E01F-4EEB-B9EA-3B301A2CA7C2}" destId="{01E5A663-0866-4903-8671-CEA6F573AD5B}" srcOrd="0" destOrd="0" parTransId="{C6E05DEF-05A7-41A5-BC0A-9F8E9D631000}" sibTransId="{5AEB5236-FB6C-475E-A2FA-35539825F75A}"/>
    <dgm:cxn modelId="{8131BD49-CBC1-4BB6-A0D9-7CDD4A1F7609}" type="presOf" srcId="{CC3F084C-5D48-4BF5-81EF-7DBDAF3741FE}" destId="{529E81EE-FE38-4428-B0C0-B416D7365016}" srcOrd="0" destOrd="0" presId="urn:microsoft.com/office/officeart/2005/8/layout/hierarchy4"/>
    <dgm:cxn modelId="{C4C530E0-D965-461E-A1A1-626D584A635D}" type="presOf" srcId="{054920DE-AB5E-449F-92D4-25A840BA55A2}" destId="{BA57775A-CA92-443E-B49B-F06A9D4505C5}" srcOrd="0" destOrd="0" presId="urn:microsoft.com/office/officeart/2005/8/layout/hierarchy4"/>
    <dgm:cxn modelId="{55DD8CC6-EF56-43C0-AC2C-C362B5E5E811}" srcId="{054920DE-AB5E-449F-92D4-25A840BA55A2}" destId="{9D0B35EE-E01F-4EEB-B9EA-3B301A2CA7C2}" srcOrd="0" destOrd="0" parTransId="{A189E117-3C93-42D0-9E1D-8922883AB150}" sibTransId="{D20BC82D-7BB9-4781-9BEE-D383D89CCB4B}"/>
    <dgm:cxn modelId="{3C18080A-A31E-4DC3-BE36-123AC01D75AB}" srcId="{9D0B35EE-E01F-4EEB-B9EA-3B301A2CA7C2}" destId="{CC3F084C-5D48-4BF5-81EF-7DBDAF3741FE}" srcOrd="2" destOrd="0" parTransId="{4406A244-3617-465C-8205-8D6223DC2A6F}" sibTransId="{5ED95453-F2EE-437B-979C-14556D383064}"/>
    <dgm:cxn modelId="{2C05FDBE-3377-45BA-9D36-5D2540DE7536}" type="presOf" srcId="{01E5A663-0866-4903-8671-CEA6F573AD5B}" destId="{5D0497B7-4293-45FA-8E86-87409A4E7327}" srcOrd="0" destOrd="0" presId="urn:microsoft.com/office/officeart/2005/8/layout/hierarchy4"/>
    <dgm:cxn modelId="{4FB9191A-3EE9-4209-9B95-9ECD7E9A395F}" type="presOf" srcId="{9D0B35EE-E01F-4EEB-B9EA-3B301A2CA7C2}" destId="{6012360E-94B5-4D26-9226-E9E6D45178EF}" srcOrd="0" destOrd="0" presId="urn:microsoft.com/office/officeart/2005/8/layout/hierarchy4"/>
    <dgm:cxn modelId="{FDB2F2B6-6823-4178-8DF7-8BA0FC574BE5}" type="presParOf" srcId="{BA57775A-CA92-443E-B49B-F06A9D4505C5}" destId="{698BD12E-AF6A-40BC-A7D0-06076DA4B110}" srcOrd="0" destOrd="0" presId="urn:microsoft.com/office/officeart/2005/8/layout/hierarchy4"/>
    <dgm:cxn modelId="{E830B120-9BA1-49C6-97B6-F97BD4E1BB7A}" type="presParOf" srcId="{698BD12E-AF6A-40BC-A7D0-06076DA4B110}" destId="{6012360E-94B5-4D26-9226-E9E6D45178EF}" srcOrd="0" destOrd="0" presId="urn:microsoft.com/office/officeart/2005/8/layout/hierarchy4"/>
    <dgm:cxn modelId="{A71B1B2E-B959-40FB-AF3E-393B6B595750}" type="presParOf" srcId="{698BD12E-AF6A-40BC-A7D0-06076DA4B110}" destId="{349147AB-A8C7-454F-88C0-037EBACEC965}" srcOrd="1" destOrd="0" presId="urn:microsoft.com/office/officeart/2005/8/layout/hierarchy4"/>
    <dgm:cxn modelId="{3971DBF0-64B8-4D47-9483-7351BAEA50A0}" type="presParOf" srcId="{698BD12E-AF6A-40BC-A7D0-06076DA4B110}" destId="{4149200E-026E-4A67-AE7D-044DD25740A1}" srcOrd="2" destOrd="0" presId="urn:microsoft.com/office/officeart/2005/8/layout/hierarchy4"/>
    <dgm:cxn modelId="{7A3060F4-238B-493E-A7C2-B60864F215ED}" type="presParOf" srcId="{4149200E-026E-4A67-AE7D-044DD25740A1}" destId="{7DAA31EA-05D5-4C21-9FA2-189AF0679649}" srcOrd="0" destOrd="0" presId="urn:microsoft.com/office/officeart/2005/8/layout/hierarchy4"/>
    <dgm:cxn modelId="{129D9327-633F-417B-8373-14631F1CACE1}" type="presParOf" srcId="{7DAA31EA-05D5-4C21-9FA2-189AF0679649}" destId="{5D0497B7-4293-45FA-8E86-87409A4E7327}" srcOrd="0" destOrd="0" presId="urn:microsoft.com/office/officeart/2005/8/layout/hierarchy4"/>
    <dgm:cxn modelId="{17A7B96B-3279-493C-A115-E93CAF246701}" type="presParOf" srcId="{7DAA31EA-05D5-4C21-9FA2-189AF0679649}" destId="{16A24906-9A19-4557-AD9F-88452A1BCB14}" srcOrd="1" destOrd="0" presId="urn:microsoft.com/office/officeart/2005/8/layout/hierarchy4"/>
    <dgm:cxn modelId="{90DC301A-FB68-44B6-ACF1-9EED68D0D79F}" type="presParOf" srcId="{4149200E-026E-4A67-AE7D-044DD25740A1}" destId="{47F319C3-181F-4898-BD4D-1282F3F485B5}" srcOrd="1" destOrd="0" presId="urn:microsoft.com/office/officeart/2005/8/layout/hierarchy4"/>
    <dgm:cxn modelId="{DCF1A155-F0C0-48CF-A825-C774D5D993D3}" type="presParOf" srcId="{4149200E-026E-4A67-AE7D-044DD25740A1}" destId="{CDB618C7-EDFC-4604-9085-CE11A6F6155E}" srcOrd="2" destOrd="0" presId="urn:microsoft.com/office/officeart/2005/8/layout/hierarchy4"/>
    <dgm:cxn modelId="{0D2AFC1C-77DC-45B8-AEC4-D9608BBE3C46}" type="presParOf" srcId="{CDB618C7-EDFC-4604-9085-CE11A6F6155E}" destId="{5AA28BF6-B962-4C35-BDF3-125690A5F41C}" srcOrd="0" destOrd="0" presId="urn:microsoft.com/office/officeart/2005/8/layout/hierarchy4"/>
    <dgm:cxn modelId="{B356D534-9C1E-4758-AC47-E497A731628B}" type="presParOf" srcId="{CDB618C7-EDFC-4604-9085-CE11A6F6155E}" destId="{5BA46704-7258-48BE-A6BE-97D8A27098AD}" srcOrd="1" destOrd="0" presId="urn:microsoft.com/office/officeart/2005/8/layout/hierarchy4"/>
    <dgm:cxn modelId="{E1EDD158-4B7B-44D5-B13B-6296132BA44F}" type="presParOf" srcId="{4149200E-026E-4A67-AE7D-044DD25740A1}" destId="{2EBE3535-8398-46BE-9063-F0D885650235}" srcOrd="3" destOrd="0" presId="urn:microsoft.com/office/officeart/2005/8/layout/hierarchy4"/>
    <dgm:cxn modelId="{21599CD8-460A-44DF-9217-137C6AD28B99}" type="presParOf" srcId="{4149200E-026E-4A67-AE7D-044DD25740A1}" destId="{4861DC2A-7DE6-438E-BAA4-A118DAF41973}" srcOrd="4" destOrd="0" presId="urn:microsoft.com/office/officeart/2005/8/layout/hierarchy4"/>
    <dgm:cxn modelId="{F6EE8E9E-C6F1-432A-9A1E-4A5A75C3145E}" type="presParOf" srcId="{4861DC2A-7DE6-438E-BAA4-A118DAF41973}" destId="{529E81EE-FE38-4428-B0C0-B416D7365016}" srcOrd="0" destOrd="0" presId="urn:microsoft.com/office/officeart/2005/8/layout/hierarchy4"/>
    <dgm:cxn modelId="{403E93F6-F724-4090-A890-F24C357448BB}" type="presParOf" srcId="{4861DC2A-7DE6-438E-BAA4-A118DAF41973}" destId="{56E6D758-0DAF-401F-81A9-2323605F8EA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266B7-BD7D-41D4-84BE-7E8B12DFEFBC}">
      <dsp:nvSpPr>
        <dsp:cNvPr id="0" name=""/>
        <dsp:cNvSpPr/>
      </dsp:nvSpPr>
      <dsp:spPr>
        <a:xfrm rot="5400000">
          <a:off x="-119173" y="105124"/>
          <a:ext cx="683657" cy="4785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 rot="-5400000">
        <a:off x="-16624" y="241855"/>
        <a:ext cx="478560" cy="205097"/>
      </dsp:txXfrm>
    </dsp:sp>
    <dsp:sp modelId="{9E5CA655-7BF3-4408-84E8-E66E84BE441C}">
      <dsp:nvSpPr>
        <dsp:cNvPr id="0" name=""/>
        <dsp:cNvSpPr/>
      </dsp:nvSpPr>
      <dsp:spPr>
        <a:xfrm rot="5400000">
          <a:off x="3292964" y="-2828453"/>
          <a:ext cx="444377" cy="6106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Утверждение бюджета очередного года</a:t>
          </a:r>
          <a:endParaRPr lang="ru-RU" sz="16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 rot="-5400000">
        <a:off x="461936" y="24268"/>
        <a:ext cx="6084742" cy="400991"/>
      </dsp:txXfrm>
    </dsp:sp>
    <dsp:sp modelId="{0B540884-91F4-412C-8F65-D775CDCBF630}">
      <dsp:nvSpPr>
        <dsp:cNvPr id="0" name=""/>
        <dsp:cNvSpPr/>
      </dsp:nvSpPr>
      <dsp:spPr>
        <a:xfrm rot="5400000">
          <a:off x="-119173" y="687002"/>
          <a:ext cx="683657" cy="4785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 rot="-5400000">
        <a:off x="-16624" y="823733"/>
        <a:ext cx="478560" cy="205097"/>
      </dsp:txXfrm>
    </dsp:sp>
    <dsp:sp modelId="{922A30CA-43ED-48E0-A4FF-3D1B345DEADA}">
      <dsp:nvSpPr>
        <dsp:cNvPr id="0" name=""/>
        <dsp:cNvSpPr/>
      </dsp:nvSpPr>
      <dsp:spPr>
        <a:xfrm rot="5400000">
          <a:off x="3292964" y="-2246575"/>
          <a:ext cx="444377" cy="6106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Исполнение бюджета в текущем году</a:t>
          </a:r>
          <a:endParaRPr lang="ru-RU" sz="16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 rot="-5400000">
        <a:off x="461936" y="606146"/>
        <a:ext cx="6084742" cy="400991"/>
      </dsp:txXfrm>
    </dsp:sp>
    <dsp:sp modelId="{3C7834CB-48B4-4960-A2E3-70DF908D94F0}">
      <dsp:nvSpPr>
        <dsp:cNvPr id="0" name=""/>
        <dsp:cNvSpPr/>
      </dsp:nvSpPr>
      <dsp:spPr>
        <a:xfrm rot="5400000">
          <a:off x="-119173" y="1268880"/>
          <a:ext cx="683657" cy="4785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 rot="-5400000">
        <a:off x="-16624" y="1405611"/>
        <a:ext cx="478560" cy="205097"/>
      </dsp:txXfrm>
    </dsp:sp>
    <dsp:sp modelId="{23637B82-D6B8-4116-ABD4-41EAC4C95054}">
      <dsp:nvSpPr>
        <dsp:cNvPr id="0" name=""/>
        <dsp:cNvSpPr/>
      </dsp:nvSpPr>
      <dsp:spPr>
        <a:xfrm rot="5400000">
          <a:off x="3292964" y="-1697946"/>
          <a:ext cx="444377" cy="61729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Формирование отчета об исполнении бюджета предыдущего года</a:t>
          </a:r>
          <a:endParaRPr lang="ru-RU" sz="16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 rot="-5400000">
        <a:off x="428686" y="1188025"/>
        <a:ext cx="6151241" cy="400991"/>
      </dsp:txXfrm>
    </dsp:sp>
    <dsp:sp modelId="{F3E41107-8103-4C21-BB58-F3E704C7B9E5}">
      <dsp:nvSpPr>
        <dsp:cNvPr id="0" name=""/>
        <dsp:cNvSpPr/>
      </dsp:nvSpPr>
      <dsp:spPr>
        <a:xfrm rot="5400000">
          <a:off x="-119173" y="1850759"/>
          <a:ext cx="683657" cy="4785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 rot="-5400000">
        <a:off x="-16624" y="1987490"/>
        <a:ext cx="478560" cy="205097"/>
      </dsp:txXfrm>
    </dsp:sp>
    <dsp:sp modelId="{0BB6504A-7F34-4323-9CD1-FC4A11620C97}">
      <dsp:nvSpPr>
        <dsp:cNvPr id="0" name=""/>
        <dsp:cNvSpPr/>
      </dsp:nvSpPr>
      <dsp:spPr>
        <a:xfrm rot="5400000">
          <a:off x="3292964" y="-1082818"/>
          <a:ext cx="444377" cy="6106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Утверждение отчета об исполнении бюджета предыдущего года</a:t>
          </a:r>
          <a:endParaRPr lang="ru-RU" sz="16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 rot="-5400000">
        <a:off x="461936" y="1769903"/>
        <a:ext cx="6084742" cy="400991"/>
      </dsp:txXfrm>
    </dsp:sp>
    <dsp:sp modelId="{0843787B-C9AC-4472-9C1D-A136BCDE622B}">
      <dsp:nvSpPr>
        <dsp:cNvPr id="0" name=""/>
        <dsp:cNvSpPr/>
      </dsp:nvSpPr>
      <dsp:spPr>
        <a:xfrm rot="5400000">
          <a:off x="-119173" y="2432637"/>
          <a:ext cx="683657" cy="4785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 rot="-5400000">
        <a:off x="-16624" y="2569368"/>
        <a:ext cx="478560" cy="205097"/>
      </dsp:txXfrm>
    </dsp:sp>
    <dsp:sp modelId="{C2AF9273-BAC2-4735-8311-810DFFAF1C79}">
      <dsp:nvSpPr>
        <dsp:cNvPr id="0" name=""/>
        <dsp:cNvSpPr/>
      </dsp:nvSpPr>
      <dsp:spPr>
        <a:xfrm rot="5400000">
          <a:off x="3292964" y="-500940"/>
          <a:ext cx="444377" cy="6106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Составление проекта бюджетного очередного года</a:t>
          </a:r>
          <a:endParaRPr lang="ru-RU" sz="16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 rot="-5400000">
        <a:off x="461936" y="2351781"/>
        <a:ext cx="6084742" cy="400991"/>
      </dsp:txXfrm>
    </dsp:sp>
    <dsp:sp modelId="{A7F4ACA4-34FB-4C8A-8ED2-66CB318EB122}">
      <dsp:nvSpPr>
        <dsp:cNvPr id="0" name=""/>
        <dsp:cNvSpPr/>
      </dsp:nvSpPr>
      <dsp:spPr>
        <a:xfrm rot="5400000">
          <a:off x="-119173" y="3014515"/>
          <a:ext cx="683657" cy="4785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 rot="-5400000">
        <a:off x="-16624" y="3151246"/>
        <a:ext cx="478560" cy="205097"/>
      </dsp:txXfrm>
    </dsp:sp>
    <dsp:sp modelId="{B2E2AEAD-498B-4744-88DC-B33CF4D7076A}">
      <dsp:nvSpPr>
        <dsp:cNvPr id="0" name=""/>
        <dsp:cNvSpPr/>
      </dsp:nvSpPr>
      <dsp:spPr>
        <a:xfrm rot="5400000">
          <a:off x="3292964" y="80937"/>
          <a:ext cx="444377" cy="6106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Рассмотрение проекта бюджета очередного года</a:t>
          </a:r>
          <a:endParaRPr lang="ru-RU" sz="16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 rot="-5400000">
        <a:off x="461936" y="2933659"/>
        <a:ext cx="6084742" cy="400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E3521-56F9-4A3B-AAC5-814191CDB0EF}">
      <dsp:nvSpPr>
        <dsp:cNvPr id="0" name=""/>
        <dsp:cNvSpPr/>
      </dsp:nvSpPr>
      <dsp:spPr>
        <a:xfrm rot="5400000">
          <a:off x="4544675" y="-2333873"/>
          <a:ext cx="581261" cy="5286672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Работа по составлению проекта бюджета района начинается за 6 месяцев до начала очередного финансового года. Администрация района утверждает перечень мероприятий по разработке проекта бюджета, определяет ответственных исполнителей и сроки исполнения. Непосредственное составление проекта бюджета осуществляет финансовое управление.</a:t>
          </a:r>
          <a:endParaRPr lang="ru-RU" sz="9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 rot="-5400000">
        <a:off x="2220345" y="47207"/>
        <a:ext cx="5229922" cy="524511"/>
      </dsp:txXfrm>
    </dsp:sp>
    <dsp:sp modelId="{D2BFAC39-1C95-49BA-B9F2-B11DA1032D59}">
      <dsp:nvSpPr>
        <dsp:cNvPr id="0" name=""/>
        <dsp:cNvSpPr/>
      </dsp:nvSpPr>
      <dsp:spPr>
        <a:xfrm>
          <a:off x="360421" y="153"/>
          <a:ext cx="1768173" cy="6206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Составление проекта бюджета</a:t>
          </a:r>
          <a:endParaRPr lang="ru-RU" sz="14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390720" y="30452"/>
        <a:ext cx="1707575" cy="560073"/>
      </dsp:txXfrm>
    </dsp:sp>
    <dsp:sp modelId="{11DF747B-A5EC-4AD8-8FC4-6F214A94EBB8}">
      <dsp:nvSpPr>
        <dsp:cNvPr id="0" name=""/>
        <dsp:cNvSpPr/>
      </dsp:nvSpPr>
      <dsp:spPr>
        <a:xfrm rot="5400000">
          <a:off x="4261398" y="-1394093"/>
          <a:ext cx="1121338" cy="5287375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Сформированный проект бюджета района Глава вносит на рассмотрение в Думу муниципального  района не позднее 15 ноября текущего года.</a:t>
          </a:r>
          <a:endParaRPr lang="ru-RU" sz="9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  <a:p>
          <a:pPr marL="57150" lvl="1" indent="-57150" algn="just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Принятый к рассмотрению  Думой муниципального района  проект бюджета направляется в комиссию по бюджету, финансам и налоговой политике и в Контрольный орган.</a:t>
          </a:r>
          <a:endParaRPr lang="ru-RU" sz="9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  <a:p>
          <a:pPr marL="57150" lvl="1" indent="-57150" algn="just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Проект решения о местном бюджете выносится администрацией </a:t>
          </a:r>
          <a:r>
            <a:rPr lang="ru-RU" sz="900" kern="1200" dirty="0" err="1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Слободо</a:t>
          </a:r>
          <a:r>
            <a:rPr lang="ru-RU" sz="9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-Туринского муниципального района на публичные слушания в соответствии с Положением  «О порядке организации и проведения публичных слушаний в </a:t>
          </a:r>
          <a:r>
            <a:rPr lang="ru-RU" sz="900" kern="1200" dirty="0" err="1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Слободо</a:t>
          </a:r>
          <a:r>
            <a:rPr lang="ru-RU" sz="9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-Туринском районе.</a:t>
          </a:r>
          <a:endParaRPr lang="ru-RU" sz="9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  <a:p>
          <a:pPr marL="57150" lvl="1" indent="-57150" algn="just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Проект решения о местном бюджете на очередной финансовый год подлежит официальному опубликованию в установленном порядке.</a:t>
          </a:r>
          <a:endParaRPr lang="ru-RU" sz="9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 rot="-5400000">
        <a:off x="2233119" y="743664"/>
        <a:ext cx="5177897" cy="1011860"/>
      </dsp:txXfrm>
    </dsp:sp>
    <dsp:sp modelId="{EE21FFE8-7C68-45BA-8CC3-0D3F2624F919}">
      <dsp:nvSpPr>
        <dsp:cNvPr id="0" name=""/>
        <dsp:cNvSpPr/>
      </dsp:nvSpPr>
      <dsp:spPr>
        <a:xfrm>
          <a:off x="360421" y="927626"/>
          <a:ext cx="1757049" cy="6155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Рассмотрение проекта бюджета</a:t>
          </a:r>
          <a:endParaRPr lang="ru-RU" sz="14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390471" y="957676"/>
        <a:ext cx="1696949" cy="555470"/>
      </dsp:txXfrm>
    </dsp:sp>
    <dsp:sp modelId="{AD85C78A-0C93-49BF-B6E4-E8A97650AD53}">
      <dsp:nvSpPr>
        <dsp:cNvPr id="0" name=""/>
        <dsp:cNvSpPr/>
      </dsp:nvSpPr>
      <dsp:spPr>
        <a:xfrm rot="5400000">
          <a:off x="4323958" y="-308093"/>
          <a:ext cx="956047" cy="5272539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Бюджет  </a:t>
          </a:r>
          <a:r>
            <a:rPr lang="ru-RU" sz="900" kern="1200" dirty="0" err="1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Слободо-Туринского</a:t>
          </a:r>
          <a:r>
            <a:rPr lang="ru-RU" sz="9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муниципального района утверждается районной Думой в форме Решения.</a:t>
          </a:r>
          <a:endParaRPr lang="ru-RU" sz="9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  <a:p>
          <a:pPr marL="57150" lvl="1" indent="-57150" algn="just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Принятое районной Думой Решение о бюджете подлежит обнародованию путем опубликования в общественно-политической газете </a:t>
          </a:r>
          <a:r>
            <a:rPr lang="ru-RU" sz="900" kern="1200" dirty="0" err="1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Слободо</a:t>
          </a:r>
          <a:r>
            <a:rPr lang="ru-RU" sz="9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-Туринского муниципального района «Коммунар» и разместить на официальной сайте Думы </a:t>
          </a:r>
          <a:r>
            <a:rPr lang="ru-RU" sz="900" kern="1200" dirty="0" err="1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Слободо</a:t>
          </a:r>
          <a:r>
            <a:rPr lang="ru-RU" sz="9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-Туринского муниципального района в информационно-</a:t>
          </a:r>
          <a:r>
            <a:rPr lang="ru-RU" sz="900" kern="1200" dirty="0" err="1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теллекоммуникационной</a:t>
          </a:r>
          <a:r>
            <a:rPr lang="ru-RU" sz="9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сети «Интернет»:</a:t>
          </a:r>
          <a:r>
            <a:rPr lang="en-US" sz="9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http^//</a:t>
          </a:r>
          <a:r>
            <a:rPr lang="en-US" sz="900" kern="1200" dirty="0" err="1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sld-duma,ru</a:t>
          </a:r>
          <a:r>
            <a:rPr lang="en-US" sz="9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//</a:t>
          </a:r>
          <a:endParaRPr lang="ru-RU" sz="9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 rot="-5400000">
        <a:off x="2212382" y="1896823"/>
        <a:ext cx="5179199" cy="862707"/>
      </dsp:txXfrm>
    </dsp:sp>
    <dsp:sp modelId="{590ABBBF-257F-4A1F-AC7B-EE61DD13BF4C}">
      <dsp:nvSpPr>
        <dsp:cNvPr id="0" name=""/>
        <dsp:cNvSpPr/>
      </dsp:nvSpPr>
      <dsp:spPr>
        <a:xfrm>
          <a:off x="360421" y="2002778"/>
          <a:ext cx="1720585" cy="650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Утверждение бюджета</a:t>
          </a:r>
          <a:endParaRPr lang="ru-RU" sz="14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392175" y="2034532"/>
        <a:ext cx="1657077" cy="5869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586B1-49EF-4324-822F-49C081472201}">
      <dsp:nvSpPr>
        <dsp:cNvPr id="0" name=""/>
        <dsp:cNvSpPr/>
      </dsp:nvSpPr>
      <dsp:spPr>
        <a:xfrm>
          <a:off x="6949" y="82735"/>
          <a:ext cx="2077199" cy="612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Объявление в средствах массовой информации о проведении Публичных слушаний</a:t>
          </a:r>
          <a:endParaRPr lang="ru-RU" sz="10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6949" y="82735"/>
        <a:ext cx="2077199" cy="612129"/>
      </dsp:txXfrm>
    </dsp:sp>
    <dsp:sp modelId="{DC0E9749-EE5F-4325-95D8-71528F89C115}">
      <dsp:nvSpPr>
        <dsp:cNvPr id="0" name=""/>
        <dsp:cNvSpPr/>
      </dsp:nvSpPr>
      <dsp:spPr>
        <a:xfrm>
          <a:off x="2291869" y="131227"/>
          <a:ext cx="440366" cy="515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291869" y="131227"/>
        <a:ext cx="440366" cy="515145"/>
      </dsp:txXfrm>
    </dsp:sp>
    <dsp:sp modelId="{9E853C7A-71E1-445F-AF21-979B6F8569D4}">
      <dsp:nvSpPr>
        <dsp:cNvPr id="0" name=""/>
        <dsp:cNvSpPr/>
      </dsp:nvSpPr>
      <dsp:spPr>
        <a:xfrm>
          <a:off x="2915028" y="65043"/>
          <a:ext cx="2077199" cy="647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Внесение предложение по бюджету на Публичные слушания </a:t>
          </a:r>
          <a:endParaRPr lang="ru-RU" sz="10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2915028" y="65043"/>
        <a:ext cx="2077199" cy="647512"/>
      </dsp:txXfrm>
    </dsp:sp>
    <dsp:sp modelId="{ABA8B686-232D-42F2-B912-984BE2EC922B}">
      <dsp:nvSpPr>
        <dsp:cNvPr id="0" name=""/>
        <dsp:cNvSpPr/>
      </dsp:nvSpPr>
      <dsp:spPr>
        <a:xfrm>
          <a:off x="5199948" y="131227"/>
          <a:ext cx="440366" cy="515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199948" y="131227"/>
        <a:ext cx="440366" cy="515145"/>
      </dsp:txXfrm>
    </dsp:sp>
    <dsp:sp modelId="{AE11E0E5-6B97-4EF9-9692-C02951A2FAFA}">
      <dsp:nvSpPr>
        <dsp:cNvPr id="0" name=""/>
        <dsp:cNvSpPr/>
      </dsp:nvSpPr>
      <dsp:spPr>
        <a:xfrm>
          <a:off x="5823107" y="65043"/>
          <a:ext cx="2077199" cy="647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Регистрация перед началом проведения и участие в Публичных слушаниях</a:t>
          </a:r>
          <a:endParaRPr lang="ru-RU" sz="10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5823107" y="65043"/>
        <a:ext cx="2077199" cy="6475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255E1-A609-4629-BE37-C1FF08986C4B}">
      <dsp:nvSpPr>
        <dsp:cNvPr id="0" name=""/>
        <dsp:cNvSpPr/>
      </dsp:nvSpPr>
      <dsp:spPr>
        <a:xfrm>
          <a:off x="2591" y="0"/>
          <a:ext cx="1811947" cy="30929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1" y="0"/>
        <a:ext cx="1811947" cy="927880"/>
      </dsp:txXfrm>
    </dsp:sp>
    <dsp:sp modelId="{482A92A9-098B-4EC5-9B00-E5873E71F9EF}">
      <dsp:nvSpPr>
        <dsp:cNvPr id="0" name=""/>
        <dsp:cNvSpPr/>
      </dsp:nvSpPr>
      <dsp:spPr>
        <a:xfrm>
          <a:off x="0" y="927880"/>
          <a:ext cx="1781584" cy="201040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Прогнозе социально – экономического развития</a:t>
          </a:r>
          <a:endParaRPr lang="ru-RU" sz="17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0" y="927880"/>
        <a:ext cx="1781584" cy="2010407"/>
      </dsp:txXfrm>
    </dsp:sp>
    <dsp:sp modelId="{F7A2840D-6652-4968-A517-59E8155AA3D5}">
      <dsp:nvSpPr>
        <dsp:cNvPr id="0" name=""/>
        <dsp:cNvSpPr/>
      </dsp:nvSpPr>
      <dsp:spPr>
        <a:xfrm>
          <a:off x="2002461" y="0"/>
          <a:ext cx="1733170" cy="30929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02461" y="0"/>
        <a:ext cx="1733170" cy="927880"/>
      </dsp:txXfrm>
    </dsp:sp>
    <dsp:sp modelId="{4552C514-C909-4E59-8146-31E6B7A6CD92}">
      <dsp:nvSpPr>
        <dsp:cNvPr id="0" name=""/>
        <dsp:cNvSpPr/>
      </dsp:nvSpPr>
      <dsp:spPr>
        <a:xfrm>
          <a:off x="2026633" y="927880"/>
          <a:ext cx="1684826" cy="201040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Бюджетном прогнозе на долгосрочный период</a:t>
          </a:r>
          <a:endParaRPr lang="ru-RU" sz="17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2026633" y="927880"/>
        <a:ext cx="1684826" cy="2010407"/>
      </dsp:txXfrm>
    </dsp:sp>
    <dsp:sp modelId="{703E16BE-E389-455A-BC66-831E95B63AB7}">
      <dsp:nvSpPr>
        <dsp:cNvPr id="0" name=""/>
        <dsp:cNvSpPr/>
      </dsp:nvSpPr>
      <dsp:spPr>
        <a:xfrm>
          <a:off x="3877050" y="0"/>
          <a:ext cx="1644821" cy="30929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77050" y="0"/>
        <a:ext cx="1644821" cy="927880"/>
      </dsp:txXfrm>
    </dsp:sp>
    <dsp:sp modelId="{4CD0CFDB-C69E-41AC-B15A-D5B34FF0B706}">
      <dsp:nvSpPr>
        <dsp:cNvPr id="0" name=""/>
        <dsp:cNvSpPr/>
      </dsp:nvSpPr>
      <dsp:spPr>
        <a:xfrm>
          <a:off x="3915128" y="931639"/>
          <a:ext cx="1588710" cy="201040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Основных направлениях бюджетной политики и основных направлениях  налоговой политики</a:t>
          </a:r>
          <a:endParaRPr lang="ru-RU" sz="15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3915128" y="931639"/>
        <a:ext cx="1588710" cy="2010407"/>
      </dsp:txXfrm>
    </dsp:sp>
    <dsp:sp modelId="{D3C43487-456A-44EC-BF1C-167625CD2246}">
      <dsp:nvSpPr>
        <dsp:cNvPr id="0" name=""/>
        <dsp:cNvSpPr/>
      </dsp:nvSpPr>
      <dsp:spPr>
        <a:xfrm>
          <a:off x="5670305" y="0"/>
          <a:ext cx="1635250" cy="30929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70305" y="0"/>
        <a:ext cx="1635250" cy="927880"/>
      </dsp:txXfrm>
    </dsp:sp>
    <dsp:sp modelId="{0123724D-5B4F-4A17-98EB-FA4A374FE26C}">
      <dsp:nvSpPr>
        <dsp:cNvPr id="0" name=""/>
        <dsp:cNvSpPr/>
      </dsp:nvSpPr>
      <dsp:spPr>
        <a:xfrm>
          <a:off x="5693064" y="931639"/>
          <a:ext cx="1571331" cy="201040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Муниципальных программах</a:t>
          </a:r>
          <a:endParaRPr lang="ru-RU" sz="15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5693064" y="931639"/>
        <a:ext cx="1571331" cy="20104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3C902-E8AB-4AF4-BA65-086F4F3368E4}">
      <dsp:nvSpPr>
        <dsp:cNvPr id="0" name=""/>
        <dsp:cNvSpPr/>
      </dsp:nvSpPr>
      <dsp:spPr>
        <a:xfrm>
          <a:off x="2290" y="241392"/>
          <a:ext cx="2232858" cy="5184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Налоговые поступления</a:t>
          </a:r>
          <a:endParaRPr lang="ru-RU" sz="15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2290" y="241392"/>
        <a:ext cx="2232858" cy="518464"/>
      </dsp:txXfrm>
    </dsp:sp>
    <dsp:sp modelId="{11D178A9-F2FB-479A-8213-E60ABF4CFA3F}">
      <dsp:nvSpPr>
        <dsp:cNvPr id="0" name=""/>
        <dsp:cNvSpPr/>
      </dsp:nvSpPr>
      <dsp:spPr>
        <a:xfrm>
          <a:off x="2290" y="759857"/>
          <a:ext cx="2232858" cy="30469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налог на доходы физических лиц;</a:t>
          </a:r>
          <a:endParaRPr lang="ru-RU" sz="15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акцизы;</a:t>
          </a:r>
          <a:endParaRPr lang="ru-RU" sz="15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налог, взимаемый в связи с применением упрощенной системы налогообложения </a:t>
          </a:r>
          <a:endParaRPr lang="ru-RU" sz="15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единый сельскохозяйственный налог;</a:t>
          </a:r>
          <a:endParaRPr lang="ru-RU" sz="15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патентная система;</a:t>
          </a:r>
          <a:endParaRPr lang="ru-RU" sz="15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госпошлина</a:t>
          </a:r>
          <a:endParaRPr lang="ru-RU" sz="15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2290" y="759857"/>
        <a:ext cx="2232858" cy="3046950"/>
      </dsp:txXfrm>
    </dsp:sp>
    <dsp:sp modelId="{9E156591-8B84-4A0E-B34A-E8B69A8502A9}">
      <dsp:nvSpPr>
        <dsp:cNvPr id="0" name=""/>
        <dsp:cNvSpPr/>
      </dsp:nvSpPr>
      <dsp:spPr>
        <a:xfrm>
          <a:off x="2547749" y="241392"/>
          <a:ext cx="2232858" cy="5184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Неналоговые доходы</a:t>
          </a:r>
          <a:endParaRPr lang="ru-RU" sz="15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2547749" y="241392"/>
        <a:ext cx="2232858" cy="518464"/>
      </dsp:txXfrm>
    </dsp:sp>
    <dsp:sp modelId="{93A4B8CC-8F57-4A1C-AF9F-30DADC6A837E}">
      <dsp:nvSpPr>
        <dsp:cNvPr id="0" name=""/>
        <dsp:cNvSpPr/>
      </dsp:nvSpPr>
      <dsp:spPr>
        <a:xfrm>
          <a:off x="2547749" y="759857"/>
          <a:ext cx="2232858" cy="30469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доходы от использования муниципального имущества;</a:t>
          </a:r>
          <a:endParaRPr lang="ru-RU" sz="15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доходы от оказания платных услуг;</a:t>
          </a:r>
          <a:endParaRPr lang="ru-RU" sz="15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доходы от продажи материальных и не материальных активов;</a:t>
          </a:r>
          <a:endParaRPr lang="ru-RU" sz="15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штрафы за нарушение законодательства;</a:t>
          </a:r>
          <a:endParaRPr lang="ru-RU" sz="15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прочие неналоговые доходы.</a:t>
          </a:r>
          <a:endParaRPr lang="ru-RU" sz="15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2547749" y="759857"/>
        <a:ext cx="2232858" cy="3046950"/>
      </dsp:txXfrm>
    </dsp:sp>
    <dsp:sp modelId="{EE74A578-155B-4649-B014-41A140D3E95E}">
      <dsp:nvSpPr>
        <dsp:cNvPr id="0" name=""/>
        <dsp:cNvSpPr/>
      </dsp:nvSpPr>
      <dsp:spPr>
        <a:xfrm>
          <a:off x="5093208" y="241392"/>
          <a:ext cx="2232858" cy="5184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Безвозмездные поступления</a:t>
          </a:r>
          <a:endParaRPr lang="ru-RU" sz="15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5093208" y="241392"/>
        <a:ext cx="2232858" cy="518464"/>
      </dsp:txXfrm>
    </dsp:sp>
    <dsp:sp modelId="{6E1DDE93-A4D8-4E0D-8EDF-488D00698220}">
      <dsp:nvSpPr>
        <dsp:cNvPr id="0" name=""/>
        <dsp:cNvSpPr/>
      </dsp:nvSpPr>
      <dsp:spPr>
        <a:xfrm>
          <a:off x="5093208" y="759857"/>
          <a:ext cx="2232858" cy="30469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Поступления от других бюджетов (межбюджетные трансферты), организаций, граждан (кроме налоговых и неналоговых доходов)</a:t>
          </a:r>
          <a:endParaRPr lang="ru-RU" sz="15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5093208" y="759857"/>
        <a:ext cx="2232858" cy="30469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2360E-94B5-4D26-9226-E9E6D45178EF}">
      <dsp:nvSpPr>
        <dsp:cNvPr id="0" name=""/>
        <dsp:cNvSpPr/>
      </dsp:nvSpPr>
      <dsp:spPr>
        <a:xfrm>
          <a:off x="939698" y="2015"/>
          <a:ext cx="5713780" cy="60446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Классификация расходов по признакам</a:t>
          </a:r>
          <a:endParaRPr lang="ru-RU" sz="24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939698" y="2015"/>
        <a:ext cx="5713780" cy="604466"/>
      </dsp:txXfrm>
    </dsp:sp>
    <dsp:sp modelId="{5D0497B7-4293-45FA-8E86-87409A4E7327}">
      <dsp:nvSpPr>
        <dsp:cNvPr id="0" name=""/>
        <dsp:cNvSpPr/>
      </dsp:nvSpPr>
      <dsp:spPr>
        <a:xfrm>
          <a:off x="2728" y="926225"/>
          <a:ext cx="2395113" cy="281395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Функциональный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позволяет классифицировать направление средств бюджета на выполнение основных функций местного самоуправления</a:t>
          </a:r>
          <a:endParaRPr lang="ru-RU" sz="1800" i="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2728" y="926225"/>
        <a:ext cx="2395113" cy="2813958"/>
      </dsp:txXfrm>
    </dsp:sp>
    <dsp:sp modelId="{5AA28BF6-B962-4C35-BDF3-125690A5F41C}">
      <dsp:nvSpPr>
        <dsp:cNvPr id="0" name=""/>
        <dsp:cNvSpPr/>
      </dsp:nvSpPr>
      <dsp:spPr>
        <a:xfrm>
          <a:off x="2592876" y="928241"/>
          <a:ext cx="2395113" cy="281395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Ведомственный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</a:t>
          </a:r>
          <a:r>
            <a:rPr lang="ru-RU" sz="1800" i="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озволяет выделить в каждой группе расходов соответствующего главного распорядителя бюджетных средств получающего бюджетные ассигнования</a:t>
          </a:r>
          <a:endParaRPr lang="ru-RU" sz="1800" i="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2592876" y="928241"/>
        <a:ext cx="2395113" cy="2813958"/>
      </dsp:txXfrm>
    </dsp:sp>
    <dsp:sp modelId="{529E81EE-FE38-4428-B0C0-B416D7365016}">
      <dsp:nvSpPr>
        <dsp:cNvPr id="0" name=""/>
        <dsp:cNvSpPr/>
      </dsp:nvSpPr>
      <dsp:spPr>
        <a:xfrm>
          <a:off x="5195334" y="926225"/>
          <a:ext cx="2395113" cy="281395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Экономический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позволяет рассмотреть расходы бюджетов в зависимости от экономического содержания операций сектора государственного управления</a:t>
          </a:r>
          <a:endParaRPr lang="ru-RU" sz="1800" i="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5195334" y="926225"/>
        <a:ext cx="2395113" cy="2813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0.74895</cdr:x>
      <cdr:y>0.24</cdr:y>
    </cdr:from>
    <cdr:to>
      <cdr:x>0.97939</cdr:x>
      <cdr:y>0.81999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616624" y="864096"/>
          <a:ext cx="1728192" cy="20882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0.17308</cdr:x>
      <cdr:y>0.92412</cdr:y>
    </cdr:from>
    <cdr:to>
      <cdr:x>0.23125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19297" y="3427382"/>
          <a:ext cx="409781" cy="281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</a:t>
          </a:r>
          <a:r>
            <a:rPr lang="ru-RU" sz="14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22</a:t>
          </a:r>
          <a:endParaRPr lang="ru-RU" sz="14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0.33933</cdr:x>
      <cdr:y>0.92412</cdr:y>
    </cdr:from>
    <cdr:to>
      <cdr:x>0.3975</cdr:x>
      <cdr:y>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520280" y="3507854"/>
          <a:ext cx="432039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r>
            <a:rPr lang="en-US" sz="14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202</a:t>
          </a:r>
          <a:r>
            <a:rPr lang="ru-RU" sz="14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3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0.51393</cdr:x>
      <cdr:y>0.92412</cdr:y>
    </cdr:from>
    <cdr:to>
      <cdr:x>0.5721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620402" y="3427382"/>
          <a:ext cx="409780" cy="281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r>
            <a:rPr lang="en-US" sz="14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202</a:t>
          </a:r>
          <a:r>
            <a:rPr lang="ru-RU" sz="14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4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FBF17-0824-4F56-8103-3FBBE2780BDA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48614-8412-4BB7-999A-C55D9619E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48614-8412-4BB7-999A-C55D9619EB6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0965" indent="0">
              <a:buNone/>
              <a:defRPr sz="750"/>
            </a:lvl5pPr>
            <a:lvl6pPr marL="1713865" indent="0">
              <a:buNone/>
              <a:defRPr sz="750"/>
            </a:lvl6pPr>
            <a:lvl7pPr marL="2056765" indent="0">
              <a:buNone/>
              <a:defRPr sz="750"/>
            </a:lvl7pPr>
            <a:lvl8pPr marL="2399665" indent="0">
              <a:buNone/>
              <a:defRPr sz="750"/>
            </a:lvl8pPr>
            <a:lvl9pPr marL="2742565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530" indent="-21463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Рисунок 4" descr="map.JPG"/>
          <p:cNvPicPr/>
          <p:nvPr/>
        </p:nvPicPr>
        <p:blipFill>
          <a:blip r:embed="rId2" cstate="print">
            <a:lum bright="8000"/>
          </a:blip>
          <a:stretch>
            <a:fillRect/>
          </a:stretch>
        </p:blipFill>
        <p:spPr>
          <a:xfrm>
            <a:off x="1747440" y="0"/>
            <a:ext cx="6999120" cy="5141520"/>
          </a:xfrm>
          <a:prstGeom prst="rect">
            <a:avLst/>
          </a:prstGeom>
          <a:ln w="0">
            <a:noFill/>
          </a:ln>
        </p:spPr>
      </p:pic>
      <p:sp>
        <p:nvSpPr>
          <p:cNvPr id="133" name="CustomShape 1"/>
          <p:cNvSpPr/>
          <p:nvPr/>
        </p:nvSpPr>
        <p:spPr>
          <a:xfrm>
            <a:off x="1115640" y="915480"/>
            <a:ext cx="7651440" cy="377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2400" b="1" strike="noStrike" spc="-1" dirty="0" err="1">
                <a:solidFill>
                  <a:srgbClr val="0D0D0D"/>
                </a:solidFill>
                <a:latin typeface="Times New Roman" panose="02020603050405020304"/>
                <a:ea typeface="Times New Roman" panose="02020603050405020304"/>
              </a:rPr>
              <a:t>Слободо-Туринский</a:t>
            </a:r>
            <a:r>
              <a:rPr lang="ru-RU" sz="2400" b="1" strike="noStrike" spc="-1" dirty="0">
                <a:solidFill>
                  <a:srgbClr val="0D0D0D"/>
                </a:solidFill>
                <a:latin typeface="Times New Roman" panose="02020603050405020304"/>
                <a:ea typeface="Times New Roman" panose="02020603050405020304"/>
              </a:rPr>
              <a:t> муниципальный район</a:t>
            </a:r>
            <a:br>
              <a:rPr lang="ru-RU" sz="2400" b="1" strike="noStrike" spc="-1" dirty="0">
                <a:solidFill>
                  <a:srgbClr val="0D0D0D"/>
                </a:solidFill>
                <a:latin typeface="Times New Roman" panose="02020603050405020304"/>
                <a:ea typeface="Times New Roman" panose="02020603050405020304"/>
              </a:rPr>
            </a:br>
            <a:r>
              <a:rPr lang="ru-RU" sz="2400" b="1" strike="noStrike" spc="-1" dirty="0">
                <a:solidFill>
                  <a:srgbClr val="0D0D0D"/>
                </a:solidFill>
                <a:latin typeface="Times New Roman" panose="02020603050405020304"/>
                <a:ea typeface="Times New Roman" panose="02020603050405020304"/>
              </a:rPr>
              <a:t/>
            </a:r>
            <a:br>
              <a:rPr lang="ru-RU" sz="2400" b="1" strike="noStrike" spc="-1" dirty="0">
                <a:solidFill>
                  <a:srgbClr val="0D0D0D"/>
                </a:solidFill>
                <a:latin typeface="Times New Roman" panose="02020603050405020304"/>
                <a:ea typeface="Times New Roman" panose="02020603050405020304"/>
              </a:rPr>
            </a:br>
            <a:endParaRPr lang="ru-RU" sz="24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2400" b="1" strike="noStrike" spc="-1" dirty="0" smtClean="0">
                <a:solidFill>
                  <a:srgbClr val="0D0D0D"/>
                </a:solidFill>
                <a:latin typeface="Times New Roman" panose="02020603050405020304"/>
                <a:ea typeface="Times New Roman" panose="02020603050405020304"/>
              </a:rPr>
              <a:t>Утвержденный</a:t>
            </a:r>
            <a:r>
              <a:rPr lang="ru-RU" sz="2400" b="1" strike="noStrike" spc="-1" dirty="0">
                <a:solidFill>
                  <a:srgbClr val="0D0D0D"/>
                </a:solidFill>
                <a:latin typeface="Times New Roman" panose="02020603050405020304"/>
                <a:ea typeface="Times New Roman" panose="02020603050405020304"/>
              </a:rPr>
              <a:t/>
            </a:r>
            <a:br>
              <a:rPr lang="ru-RU" sz="2400" b="1" strike="noStrike" spc="-1" dirty="0">
                <a:solidFill>
                  <a:srgbClr val="0D0D0D"/>
                </a:solidFill>
                <a:latin typeface="Times New Roman" panose="02020603050405020304"/>
                <a:ea typeface="Times New Roman" panose="02020603050405020304"/>
              </a:rPr>
            </a:br>
            <a:r>
              <a:rPr lang="ru-RU" sz="2400" b="1" strike="noStrike" spc="-1" dirty="0">
                <a:solidFill>
                  <a:srgbClr val="0D0D0D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400" b="1" strike="noStrike" spc="-1" dirty="0" smtClean="0">
                <a:solidFill>
                  <a:srgbClr val="0D0D0D"/>
                </a:solidFill>
                <a:latin typeface="Times New Roman" panose="02020603050405020304"/>
                <a:ea typeface="Times New Roman" panose="02020603050405020304"/>
              </a:rPr>
              <a:t>бюджет </a:t>
            </a:r>
            <a:r>
              <a:rPr lang="ru-RU" sz="2400" b="1" strike="noStrike" spc="-1" dirty="0" err="1">
                <a:solidFill>
                  <a:srgbClr val="0D0D0D"/>
                </a:solidFill>
                <a:latin typeface="Times New Roman" panose="02020603050405020304"/>
                <a:ea typeface="Times New Roman" panose="02020603050405020304"/>
              </a:rPr>
              <a:t>Слободо-Туринского</a:t>
            </a:r>
            <a:r>
              <a:rPr lang="ru-RU" sz="2400" b="1" strike="noStrike" spc="-1" dirty="0">
                <a:solidFill>
                  <a:srgbClr val="0D0D0D"/>
                </a:solidFill>
                <a:latin typeface="Times New Roman" panose="02020603050405020304"/>
                <a:ea typeface="Times New Roman" panose="02020603050405020304"/>
              </a:rPr>
              <a:t> муниципального района на </a:t>
            </a:r>
            <a:r>
              <a:rPr lang="ru-RU" sz="2400" b="1" strike="noStrike" spc="-1" dirty="0" smtClean="0">
                <a:solidFill>
                  <a:srgbClr val="0D0D0D"/>
                </a:solidFill>
                <a:latin typeface="Times New Roman" panose="02020603050405020304"/>
                <a:ea typeface="Times New Roman" panose="02020603050405020304"/>
              </a:rPr>
              <a:t>2022 </a:t>
            </a:r>
            <a:r>
              <a:rPr lang="ru-RU" sz="2400" b="1" strike="noStrike" spc="-1" dirty="0">
                <a:solidFill>
                  <a:srgbClr val="0D0D0D"/>
                </a:solidFill>
                <a:latin typeface="Times New Roman" panose="02020603050405020304"/>
                <a:ea typeface="Times New Roman" panose="02020603050405020304"/>
              </a:rPr>
              <a:t>год</a:t>
            </a:r>
            <a:br>
              <a:rPr lang="ru-RU" sz="2400" b="1" strike="noStrike" spc="-1" dirty="0">
                <a:solidFill>
                  <a:srgbClr val="0D0D0D"/>
                </a:solidFill>
                <a:latin typeface="Times New Roman" panose="02020603050405020304"/>
                <a:ea typeface="Times New Roman" panose="02020603050405020304"/>
              </a:rPr>
            </a:br>
            <a:r>
              <a:rPr lang="ru-RU" sz="2400" b="1" strike="noStrike" spc="-1" dirty="0">
                <a:solidFill>
                  <a:srgbClr val="0D0D0D"/>
                </a:solidFill>
                <a:latin typeface="Times New Roman" panose="02020603050405020304"/>
                <a:ea typeface="Times New Roman" panose="02020603050405020304"/>
              </a:rPr>
              <a:t>и плановый период 20</a:t>
            </a:r>
            <a:r>
              <a:rPr lang="en-US" sz="2400" b="1" strike="noStrike" spc="-1" dirty="0" smtClean="0">
                <a:solidFill>
                  <a:srgbClr val="0D0D0D"/>
                </a:solidFill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ru-RU" sz="2400" b="1" strike="noStrike" spc="-1" dirty="0" smtClean="0">
                <a:solidFill>
                  <a:srgbClr val="0D0D0D"/>
                </a:solidFill>
                <a:latin typeface="Times New Roman" panose="02020603050405020304"/>
                <a:ea typeface="Times New Roman" panose="02020603050405020304"/>
              </a:rPr>
              <a:t>3 </a:t>
            </a:r>
            <a:r>
              <a:rPr lang="ru-RU" sz="2400" b="1" strike="noStrike" spc="-1" dirty="0">
                <a:solidFill>
                  <a:srgbClr val="0D0D0D"/>
                </a:solidFill>
                <a:latin typeface="Times New Roman" panose="02020603050405020304"/>
                <a:ea typeface="Times New Roman" panose="02020603050405020304"/>
              </a:rPr>
              <a:t>и </a:t>
            </a:r>
            <a:r>
              <a:rPr lang="ru-RU" sz="2400" b="1" strike="noStrike" spc="-1" dirty="0" smtClean="0">
                <a:solidFill>
                  <a:srgbClr val="0D0D0D"/>
                </a:solidFill>
                <a:latin typeface="Times New Roman" panose="02020603050405020304"/>
                <a:ea typeface="Times New Roman" panose="02020603050405020304"/>
              </a:rPr>
              <a:t>2024 </a:t>
            </a:r>
            <a:r>
              <a:rPr lang="ru-RU" sz="2400" b="1" strike="noStrike" spc="-1" dirty="0">
                <a:solidFill>
                  <a:srgbClr val="0D0D0D"/>
                </a:solidFill>
                <a:latin typeface="Times New Roman" panose="02020603050405020304"/>
                <a:ea typeface="Times New Roman" panose="02020603050405020304"/>
              </a:rPr>
              <a:t>годов</a:t>
            </a:r>
            <a:br>
              <a:rPr lang="ru-RU" sz="2400" b="1" strike="noStrike" spc="-1" dirty="0">
                <a:solidFill>
                  <a:srgbClr val="0D0D0D"/>
                </a:solidFill>
                <a:latin typeface="Times New Roman" panose="02020603050405020304"/>
                <a:ea typeface="Times New Roman" panose="02020603050405020304"/>
              </a:rPr>
            </a:br>
            <a:endParaRPr lang="ru-RU" sz="24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dirty="0"/>
              <a:t/>
            </a:r>
            <a:br>
              <a:rPr dirty="0"/>
            </a:br>
            <a:r>
              <a:rPr lang="ru-RU" sz="1100" b="0" strike="noStrike" spc="-1" dirty="0" smtClean="0">
                <a:solidFill>
                  <a:srgbClr val="0D0D0D"/>
                </a:solidFill>
                <a:latin typeface="Times New Roman" panose="02020603050405020304"/>
                <a:ea typeface="Times New Roman" panose="02020603050405020304"/>
              </a:rPr>
              <a:t>2021 </a:t>
            </a:r>
            <a:r>
              <a:rPr lang="ru-RU" sz="1100" b="0" strike="noStrike" spc="-1" dirty="0">
                <a:solidFill>
                  <a:srgbClr val="0D0D0D"/>
                </a:solidFill>
                <a:latin typeface="Times New Roman" panose="02020603050405020304"/>
                <a:ea typeface="Times New Roman" panose="02020603050405020304"/>
              </a:rPr>
              <a:t>год</a:t>
            </a:r>
            <a:endParaRPr lang="ru-RU" sz="1100" b="0" strike="noStrike" spc="-1" dirty="0">
              <a:latin typeface="Arial" panose="020B0604020202020204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155520" y="-144360"/>
            <a:ext cx="30276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1043640" y="0"/>
            <a:ext cx="7641000" cy="409320"/>
          </a:xfrm>
          <a:prstGeom prst="rect">
            <a:avLst/>
          </a:prstGeom>
          <a:noFill/>
          <a:ln w="0"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I. </a:t>
            </a:r>
            <a:r>
              <a:rPr lang="ru-RU" sz="1300" b="0" strike="noStrike" spc="-1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Вводная часть</a:t>
            </a:r>
            <a:endParaRPr lang="ru-RU" sz="1300" b="0" strike="noStrike" spc="-1">
              <a:latin typeface="Arial" panose="020B0604020202020204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955543" y="200700"/>
            <a:ext cx="6988712" cy="5707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32500" lnSpcReduction="20000"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										</a:t>
            </a:r>
            <a:r>
              <a:rPr lang="ru-RU" sz="46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Основные </a:t>
            </a:r>
            <a:r>
              <a:rPr lang="ru-RU" sz="46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показатели </a:t>
            </a:r>
            <a:r>
              <a:rPr lang="ru-RU" sz="46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социально-экономического </a:t>
            </a:r>
            <a:r>
              <a:rPr lang="ru-RU" sz="46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развития района</a:t>
            </a:r>
            <a:endParaRPr lang="ru-RU" sz="46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endParaRPr lang="ru-RU" sz="2400" b="0" strike="noStrike" spc="-1" dirty="0">
              <a:latin typeface="Arial" panose="020B0604020202020204"/>
            </a:endParaRPr>
          </a:p>
        </p:txBody>
      </p:sp>
      <p:graphicFrame>
        <p:nvGraphicFramePr>
          <p:cNvPr id="159" name="Table 3"/>
          <p:cNvGraphicFramePr/>
          <p:nvPr/>
        </p:nvGraphicFramePr>
        <p:xfrm>
          <a:off x="611642" y="1131480"/>
          <a:ext cx="7650850" cy="747000"/>
        </p:xfrm>
        <a:graphic>
          <a:graphicData uri="http://schemas.openxmlformats.org/drawingml/2006/table">
            <a:tbl>
              <a:tblPr/>
              <a:tblGrid>
                <a:gridCol w="3249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07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4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5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07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1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Наименование показателя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Ед. изм.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Отчет </a:t>
                      </a:r>
                      <a:r>
                        <a:rPr lang="ru-RU" sz="8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2020 </a:t>
                      </a: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г.</a:t>
                      </a:r>
                      <a:endParaRPr lang="ru-RU" sz="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Оценка</a:t>
                      </a:r>
                      <a:endParaRPr lang="ru-RU" sz="800" b="0" strike="noStrike" spc="-1" dirty="0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2021 </a:t>
                      </a: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г.</a:t>
                      </a:r>
                      <a:endParaRPr lang="ru-RU" sz="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Прогноз </a:t>
                      </a:r>
                      <a:endParaRPr lang="ru-RU" sz="800" b="0" strike="noStrike" spc="-1" dirty="0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8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2022 </a:t>
                      </a: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г.</a:t>
                      </a:r>
                      <a:endParaRPr lang="ru-RU" sz="800" b="0" strike="noStrike" spc="-1" dirty="0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Прогноз </a:t>
                      </a:r>
                      <a:endParaRPr lang="ru-RU" sz="800" b="0" strike="noStrike" spc="-1" dirty="0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</a:t>
                      </a:r>
                      <a:r>
                        <a:rPr lang="en-US" sz="8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</a:t>
                      </a:r>
                      <a:r>
                        <a:rPr lang="ru-RU" sz="8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 </a:t>
                      </a: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г.</a:t>
                      </a:r>
                      <a:endParaRPr lang="ru-RU" sz="800" b="0" strike="noStrike" spc="-1" dirty="0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Прогноз </a:t>
                      </a:r>
                      <a:r>
                        <a:rPr lang="ru-RU" sz="8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2024 </a:t>
                      </a: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г.</a:t>
                      </a:r>
                      <a:endParaRPr lang="ru-RU" sz="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Оборот организаций (по полному кругу)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млн. рублей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 </a:t>
                      </a: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352,3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 </a:t>
                      </a: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425,3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 </a:t>
                      </a: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499,6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 </a:t>
                      </a: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581,6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 </a:t>
                      </a: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657,9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0" name="CustomShape 4"/>
          <p:cNvSpPr/>
          <p:nvPr/>
        </p:nvSpPr>
        <p:spPr>
          <a:xfrm>
            <a:off x="1031132" y="771480"/>
            <a:ext cx="7663948" cy="294120"/>
          </a:xfrm>
          <a:prstGeom prst="rect">
            <a:avLst/>
          </a:prstGeom>
          <a:noFill/>
          <a:ln w="0"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11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Оценка темпов роста оборота предприятий характеризуется следующими показателями</a:t>
            </a:r>
            <a:endParaRPr lang="ru-RU" sz="11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endParaRPr lang="ru-RU" sz="1100" b="0" strike="noStrike" spc="-1" dirty="0">
              <a:latin typeface="Arial" panose="020B0604020202020204"/>
            </a:endParaRPr>
          </a:p>
        </p:txBody>
      </p:sp>
      <p:sp>
        <p:nvSpPr>
          <p:cNvPr id="161" name="CustomShape 5"/>
          <p:cNvSpPr/>
          <p:nvPr/>
        </p:nvSpPr>
        <p:spPr>
          <a:xfrm>
            <a:off x="611640" y="1995840"/>
            <a:ext cx="8227440" cy="29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11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Оценка инвестиций в основной капитал выглядит следующим образом</a:t>
            </a:r>
            <a:endParaRPr lang="ru-RU" sz="11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endParaRPr lang="ru-RU" sz="1100" b="0" strike="noStrike" spc="-1">
              <a:latin typeface="Arial" panose="020B0604020202020204"/>
            </a:endParaRPr>
          </a:p>
        </p:txBody>
      </p:sp>
      <p:graphicFrame>
        <p:nvGraphicFramePr>
          <p:cNvPr id="162" name="Table 6"/>
          <p:cNvGraphicFramePr/>
          <p:nvPr/>
        </p:nvGraphicFramePr>
        <p:xfrm>
          <a:off x="611640" y="2293020"/>
          <a:ext cx="7650852" cy="883920"/>
        </p:xfrm>
        <a:graphic>
          <a:graphicData uri="http://schemas.openxmlformats.org/drawingml/2006/table">
            <a:tbl>
              <a:tblPr/>
              <a:tblGrid>
                <a:gridCol w="3256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5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21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6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Наименование показателя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Ед. изм.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Отчет </a:t>
                      </a:r>
                      <a:r>
                        <a:rPr lang="ru-RU" sz="8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2020 </a:t>
                      </a: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г.</a:t>
                      </a:r>
                      <a:endParaRPr lang="ru-RU" sz="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Оценка</a:t>
                      </a:r>
                      <a:endParaRPr lang="ru-RU" sz="800" b="0" strike="noStrike" spc="-1" dirty="0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2021 </a:t>
                      </a: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г.</a:t>
                      </a:r>
                      <a:endParaRPr lang="ru-RU" sz="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Прогноз </a:t>
                      </a:r>
                      <a:endParaRPr lang="ru-RU" sz="800" b="0" strike="noStrike" spc="-1" dirty="0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8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2022 </a:t>
                      </a: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г.</a:t>
                      </a:r>
                      <a:endParaRPr lang="ru-RU" sz="800" b="0" strike="noStrike" spc="-1" dirty="0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Прогноз </a:t>
                      </a:r>
                      <a:endParaRPr lang="ru-RU" sz="800" b="0" strike="noStrike" spc="-1" dirty="0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8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2023 </a:t>
                      </a: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г.</a:t>
                      </a:r>
                      <a:endParaRPr lang="ru-RU" sz="800" b="0" strike="noStrike" spc="-1" dirty="0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Прогноз </a:t>
                      </a:r>
                      <a:r>
                        <a:rPr lang="ru-RU" sz="8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2024 </a:t>
                      </a: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г.</a:t>
                      </a:r>
                      <a:endParaRPr lang="ru-RU" sz="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Объем инвестиций в основной капитал за счет всех источников финансирования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млн. рублей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243,6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183,3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79,1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83,5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88,3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3" name="CustomShape 7"/>
          <p:cNvSpPr/>
          <p:nvPr/>
        </p:nvSpPr>
        <p:spPr>
          <a:xfrm>
            <a:off x="611640" y="3291840"/>
            <a:ext cx="8227440" cy="29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11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Оценка оборота розничной торговли и общественного питания</a:t>
            </a:r>
            <a:endParaRPr lang="ru-RU" sz="11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endParaRPr lang="ru-RU" sz="1100" b="0" strike="noStrike" spc="-1">
              <a:latin typeface="Arial" panose="020B0604020202020204"/>
            </a:endParaRPr>
          </a:p>
        </p:txBody>
      </p:sp>
      <p:graphicFrame>
        <p:nvGraphicFramePr>
          <p:cNvPr id="164" name="Table 8"/>
          <p:cNvGraphicFramePr/>
          <p:nvPr/>
        </p:nvGraphicFramePr>
        <p:xfrm>
          <a:off x="611641" y="3691493"/>
          <a:ext cx="7650851" cy="1143000"/>
        </p:xfrm>
        <a:graphic>
          <a:graphicData uri="http://schemas.openxmlformats.org/drawingml/2006/table">
            <a:tbl>
              <a:tblPr/>
              <a:tblGrid>
                <a:gridCol w="3240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7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85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8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2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1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Наименование показателя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Ед. изм.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Отчет </a:t>
                      </a:r>
                      <a:r>
                        <a:rPr lang="ru-RU" sz="8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2020 </a:t>
                      </a: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г.</a:t>
                      </a:r>
                      <a:endParaRPr lang="ru-RU" sz="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Оценка</a:t>
                      </a:r>
                      <a:endParaRPr lang="ru-RU" sz="800" b="0" strike="noStrike" spc="-1" dirty="0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2021 </a:t>
                      </a: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г.</a:t>
                      </a:r>
                      <a:endParaRPr lang="ru-RU" sz="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Прогноз </a:t>
                      </a:r>
                      <a:endParaRPr lang="ru-RU" sz="800" b="0" strike="noStrike" spc="-1" dirty="0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8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2022 </a:t>
                      </a: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г.</a:t>
                      </a:r>
                      <a:endParaRPr lang="ru-RU" sz="800" b="0" strike="noStrike" spc="-1" dirty="0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Прогноз </a:t>
                      </a:r>
                      <a:endParaRPr lang="ru-RU" sz="800" b="0" strike="noStrike" spc="-1" dirty="0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8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2023 </a:t>
                      </a: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г.</a:t>
                      </a:r>
                      <a:endParaRPr lang="ru-RU" sz="800" b="0" strike="noStrike" spc="-1" dirty="0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Прогноз </a:t>
                      </a:r>
                      <a:r>
                        <a:rPr lang="ru-RU" sz="8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2024 </a:t>
                      </a: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г.</a:t>
                      </a:r>
                      <a:endParaRPr lang="ru-RU" sz="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Оборот розничной торговли в ценах соответствующего периода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млн. рублей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816,6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890,1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949,0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1 011,5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1078,4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Оборот общественного питания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млн. рублей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22,2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23,8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25,2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26,9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28,7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1043640" y="0"/>
            <a:ext cx="7641000" cy="4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I. </a:t>
            </a:r>
            <a:r>
              <a:rPr lang="ru-RU" sz="1300" b="0" strike="noStrike" spc="-1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Вводная часть</a:t>
            </a:r>
            <a:endParaRPr lang="ru-RU" sz="1300" b="0" strike="noStrike" spc="-1">
              <a:latin typeface="Arial" panose="020B0604020202020204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467640" y="285344"/>
            <a:ext cx="6880452" cy="6279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										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Основные показатели социально-экономического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развития района</a:t>
            </a:r>
            <a:endParaRPr lang="ru-RU" sz="1600" b="0" strike="noStrike" spc="-1" dirty="0">
              <a:latin typeface="Arial" panose="020B0604020202020204"/>
            </a:endParaRPr>
          </a:p>
        </p:txBody>
      </p:sp>
      <p:graphicFrame>
        <p:nvGraphicFramePr>
          <p:cNvPr id="167" name="Table 3"/>
          <p:cNvGraphicFramePr/>
          <p:nvPr/>
        </p:nvGraphicFramePr>
        <p:xfrm>
          <a:off x="328922" y="1355761"/>
          <a:ext cx="7190209" cy="3638025"/>
        </p:xfrm>
        <a:graphic>
          <a:graphicData uri="http://schemas.openxmlformats.org/drawingml/2006/table">
            <a:tbl>
              <a:tblPr/>
              <a:tblGrid>
                <a:gridCol w="3091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41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5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9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Наименование показателя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Ед. изм.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Отчет </a:t>
                      </a:r>
                      <a:r>
                        <a:rPr lang="ru-RU" sz="8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2020 </a:t>
                      </a: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г.</a:t>
                      </a:r>
                      <a:endParaRPr lang="ru-RU" sz="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Оценка</a:t>
                      </a:r>
                      <a:endParaRPr lang="ru-RU" sz="800" b="0" strike="noStrike" spc="-1" dirty="0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2021 </a:t>
                      </a: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г.</a:t>
                      </a:r>
                      <a:endParaRPr lang="ru-RU" sz="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Прогноз </a:t>
                      </a:r>
                      <a:endParaRPr lang="ru-RU" sz="800" b="0" strike="noStrike" spc="-1" dirty="0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8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2022 </a:t>
                      </a: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г.</a:t>
                      </a:r>
                      <a:endParaRPr lang="ru-RU" sz="800" b="0" strike="noStrike" spc="-1" dirty="0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Прогноз </a:t>
                      </a:r>
                      <a:endParaRPr lang="ru-RU" sz="800" b="0" strike="noStrike" spc="-1" dirty="0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8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2023 </a:t>
                      </a: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г.</a:t>
                      </a:r>
                      <a:endParaRPr lang="ru-RU" sz="800" b="0" strike="noStrike" spc="-1" dirty="0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Прогноз </a:t>
                      </a:r>
                      <a:r>
                        <a:rPr lang="ru-RU" sz="8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2024 </a:t>
                      </a: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г.</a:t>
                      </a:r>
                      <a:endParaRPr lang="ru-RU" sz="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Численность постоянного населения муниципального образования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чел.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12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671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12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619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12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579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12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530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12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497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Среднегодовая численность населения муниципального образования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чел.</a:t>
                      </a:r>
                      <a:endParaRPr lang="ru-RU" sz="12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12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636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12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645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12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599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12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555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12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514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Численность детей в возрасте 3-7 лет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чел.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038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062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046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025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035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9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Численность детей и подростков в возрасте 8-17 лет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чел.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728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731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762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791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819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9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Численность населения в трудоспособном возрасте</a:t>
                      </a:r>
                      <a:endParaRPr lang="ru-RU" sz="12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чел.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6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323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6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681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6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830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6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980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Arial" panose="020B0604020202020204"/>
                        </a:rPr>
                        <a:t>7 130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Численность населения старше трудоспособного возраста</a:t>
                      </a:r>
                      <a:endParaRPr lang="ru-RU" sz="12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чел.</a:t>
                      </a:r>
                      <a:endParaRPr lang="ru-RU" sz="12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336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142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000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2 850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2 700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Число родившихся</a:t>
                      </a:r>
                      <a:endParaRPr lang="ru-RU" sz="12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чел.</a:t>
                      </a:r>
                      <a:endParaRPr lang="ru-RU" sz="12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157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139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129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133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133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Число умерших</a:t>
                      </a:r>
                      <a:endParaRPr lang="ru-RU" sz="12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чел.</a:t>
                      </a:r>
                      <a:endParaRPr lang="ru-RU" sz="12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223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217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211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203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193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8" name="CustomShape 4"/>
          <p:cNvSpPr/>
          <p:nvPr/>
        </p:nvSpPr>
        <p:spPr>
          <a:xfrm>
            <a:off x="539640" y="987480"/>
            <a:ext cx="6742668" cy="29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Прогноз численности и состава населения</a:t>
            </a:r>
            <a:endParaRPr lang="ru-RU" sz="14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endParaRPr lang="ru-RU" sz="14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453912" y="141480"/>
            <a:ext cx="7545444" cy="91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6000"/>
          </a:bodyPr>
          <a:lstStyle/>
          <a:p>
            <a:pPr>
              <a:lnSpc>
                <a:spcPct val="100000"/>
              </a:lnSpc>
            </a:pPr>
            <a:r>
              <a:rPr lang="en-US" sz="1300" b="0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II. </a:t>
            </a:r>
            <a:r>
              <a:rPr lang="ru-RU" sz="1300" b="0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Общие характеристики </a:t>
            </a:r>
            <a:r>
              <a:rPr lang="ru-RU" sz="1300" b="0" strike="noStrike" spc="-1" dirty="0" smtClean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бюджета</a:t>
            </a:r>
          </a:p>
          <a:p>
            <a:pPr algn="ctr">
              <a:lnSpc>
                <a:spcPct val="100000"/>
              </a:lnSpc>
            </a:pPr>
            <a:r>
              <a:rPr lang="ru-RU" sz="1700" b="0" strike="noStrike" spc="-1" dirty="0" smtClean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Проект </a:t>
            </a:r>
            <a:r>
              <a:rPr lang="ru-RU" sz="1700" b="0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бюджета </a:t>
            </a:r>
            <a:r>
              <a:rPr lang="ru-RU" sz="1700" b="0" strike="noStrike" spc="-1" dirty="0" err="1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Слободо-Туринского</a:t>
            </a:r>
            <a:r>
              <a:rPr lang="ru-RU" sz="1700" b="0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 муниципального района на </a:t>
            </a:r>
            <a:r>
              <a:rPr lang="ru-RU" sz="1700" b="0" strike="noStrike" spc="-1" dirty="0" smtClean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2022 </a:t>
            </a:r>
            <a:r>
              <a:rPr lang="ru-RU" sz="1700" b="0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год формирован с соблюдением программно-целевого принципа</a:t>
            </a:r>
            <a:endParaRPr lang="ru-RU" sz="1700" b="0" strike="noStrike" spc="-1" dirty="0">
              <a:latin typeface="Arial" panose="020B0604020202020204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355235" y="1085760"/>
            <a:ext cx="7584915" cy="359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5760" indent="-281305"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Составление проекта бюджета основывалось на</a:t>
            </a:r>
            <a:endParaRPr lang="ru-RU" sz="2000" b="0" strike="noStrike" spc="-1" dirty="0">
              <a:latin typeface="Arial" panose="020B0604020202020204"/>
            </a:endParaRPr>
          </a:p>
          <a:p>
            <a:pPr marL="365760" indent="-281305"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endParaRPr lang="ru-RU" sz="2000" b="0" strike="noStrike" spc="-1" dirty="0">
              <a:latin typeface="Arial" panose="020B0604020202020204"/>
            </a:endParaRPr>
          </a:p>
        </p:txBody>
      </p:sp>
      <p:graphicFrame>
        <p:nvGraphicFramePr>
          <p:cNvPr id="4" name="Diagram4"/>
          <p:cNvGraphicFramePr/>
          <p:nvPr/>
        </p:nvGraphicFramePr>
        <p:xfrm>
          <a:off x="296029" y="1552506"/>
          <a:ext cx="7394141" cy="3092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1043640" y="141480"/>
            <a:ext cx="7641000" cy="375840"/>
          </a:xfrm>
          <a:prstGeom prst="rect">
            <a:avLst/>
          </a:prstGeom>
          <a:noFill/>
          <a:ln w="0"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300" b="0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II. </a:t>
            </a:r>
            <a:r>
              <a:rPr lang="ru-RU" sz="1300" b="0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Общие характеристики бюджета</a:t>
            </a:r>
            <a:endParaRPr lang="ru-RU" sz="1300" b="0" strike="noStrike" spc="-1" dirty="0">
              <a:latin typeface="Arial" panose="020B0604020202020204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368390" y="391745"/>
            <a:ext cx="7479662" cy="448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6000" lnSpcReduction="20000"/>
          </a:bodyPr>
          <a:lstStyle/>
          <a:p>
            <a:pPr marL="365760" indent="-281305"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trike="noStrike" spc="-1" dirty="0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ОСНОВНЫЕ ХАРАКТЕРИСТИКИ БЮДЖЕТА СЛОБОДО-ТУРИНСКОГО МУНИЦИПАЛЬНОГО РАЙОНА НА </a:t>
            </a:r>
            <a:r>
              <a:rPr lang="ru-RU" strike="noStrike" spc="-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2022 </a:t>
            </a:r>
            <a:r>
              <a:rPr lang="ru-RU" strike="noStrike" spc="-1" dirty="0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ГОД И ПЛАНОВЫЙ ПЕРИОД </a:t>
            </a:r>
            <a:r>
              <a:rPr lang="ru-RU" strike="noStrike" spc="-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2023 </a:t>
            </a:r>
            <a:r>
              <a:rPr lang="ru-RU" strike="noStrike" spc="-1" dirty="0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И </a:t>
            </a:r>
            <a:r>
              <a:rPr lang="ru-RU" strike="noStrike" spc="-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2024 ГОДОВ</a:t>
            </a:r>
            <a:endParaRPr lang="ru-RU" spc="-1" dirty="0">
              <a:solidFill>
                <a:schemeClr val="accent4">
                  <a:lumMod val="50000"/>
                </a:schemeClr>
              </a:solidFill>
              <a:latin typeface="Arial" panose="020B0604020202020204"/>
            </a:endParaRPr>
          </a:p>
          <a:p>
            <a:pPr marL="365760" indent="-281305" algn="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1400" b="0" strike="noStrike" spc="-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тыс</a:t>
            </a:r>
            <a:r>
              <a:rPr lang="ru-RU" sz="1400" b="0" strike="noStrike" spc="-1" dirty="0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ru-RU" sz="1400" b="0" strike="noStrike" spc="-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рублей</a:t>
            </a:r>
            <a:endParaRPr lang="ru-RU" sz="1400" b="0" strike="noStrike" spc="-1" dirty="0">
              <a:solidFill>
                <a:schemeClr val="accent4">
                  <a:lumMod val="50000"/>
                </a:schemeClr>
              </a:solidFill>
              <a:latin typeface="Arial" panose="020B0604020202020204"/>
            </a:endParaRPr>
          </a:p>
          <a:p>
            <a:pPr marL="365760" indent="-281305" algn="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	</a:t>
            </a:r>
            <a:endParaRPr lang="ru-RU" sz="1400" b="0" strike="noStrike" spc="-1" dirty="0">
              <a:latin typeface="Arial" panose="020B0604020202020204"/>
            </a:endParaRPr>
          </a:p>
          <a:p>
            <a:pPr marL="365760" indent="-281305"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endParaRPr lang="ru-RU" sz="1400" b="0" strike="noStrike" spc="-1" dirty="0">
              <a:latin typeface="Arial" panose="020B0604020202020204"/>
            </a:endParaRPr>
          </a:p>
          <a:p>
            <a:pPr marL="365760" indent="-281305"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endParaRPr lang="ru-RU" sz="1400" b="0" strike="noStrike" spc="-1" dirty="0">
              <a:latin typeface="Arial" panose="020B0604020202020204"/>
            </a:endParaRPr>
          </a:p>
          <a:p>
            <a:pPr marL="365760" indent="-281305"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endParaRPr lang="ru-RU" sz="1400" b="0" strike="noStrike" spc="-1" dirty="0">
              <a:latin typeface="Arial" panose="020B0604020202020204"/>
            </a:endParaRPr>
          </a:p>
          <a:p>
            <a:pPr marL="365760" indent="-281305"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endParaRPr lang="ru-RU" sz="1400" b="0" strike="noStrike" spc="-1" dirty="0">
              <a:latin typeface="Arial" panose="020B0604020202020204"/>
            </a:endParaRPr>
          </a:p>
          <a:p>
            <a:pPr marL="365760" indent="-281305"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endParaRPr lang="ru-RU" sz="1400" b="0" strike="noStrike" spc="-1" dirty="0">
              <a:latin typeface="Arial" panose="020B0604020202020204"/>
            </a:endParaRPr>
          </a:p>
          <a:p>
            <a:pPr marL="365760" indent="-281305"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endParaRPr lang="ru-RU" sz="1400" b="0" strike="noStrike" spc="-1" dirty="0">
              <a:latin typeface="Arial" panose="020B0604020202020204"/>
            </a:endParaRPr>
          </a:p>
          <a:p>
            <a:pPr marL="365760" indent="-281305"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endParaRPr lang="ru-RU" sz="1400" b="0" strike="noStrike" spc="-1" dirty="0">
              <a:latin typeface="Arial" panose="020B0604020202020204"/>
            </a:endParaRPr>
          </a:p>
          <a:p>
            <a:pPr marL="365760" indent="-281305"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endParaRPr lang="ru-RU" sz="1400" b="0" strike="noStrike" spc="-1" dirty="0">
              <a:latin typeface="Arial" panose="020B0604020202020204"/>
            </a:endParaRPr>
          </a:p>
          <a:p>
            <a:pPr marL="365760" indent="-281305"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endParaRPr lang="ru-RU" sz="1400" b="0" strike="noStrike" spc="-1" dirty="0">
              <a:latin typeface="Arial" panose="020B0604020202020204"/>
            </a:endParaRPr>
          </a:p>
          <a:p>
            <a:pPr marL="365760" indent="-281305"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endParaRPr lang="ru-RU" sz="1400" b="0" strike="noStrike" spc="-1" dirty="0">
              <a:latin typeface="Arial" panose="020B0604020202020204"/>
            </a:endParaRPr>
          </a:p>
          <a:p>
            <a:pPr marL="365760" indent="-281305"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endParaRPr lang="ru-RU" sz="1400" b="0" strike="noStrike" spc="-1" dirty="0">
              <a:latin typeface="Arial" panose="020B0604020202020204"/>
            </a:endParaRPr>
          </a:p>
          <a:p>
            <a:pPr marL="365760" indent="-281305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	</a:t>
            </a:r>
            <a:endParaRPr lang="ru-RU" sz="2000" b="0" strike="noStrike" spc="-1" dirty="0">
              <a:latin typeface="Arial" panose="020B0604020202020204"/>
            </a:endParaRPr>
          </a:p>
          <a:p>
            <a:pPr marL="365760" indent="-281305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endParaRPr lang="ru-RU" sz="2000" b="0" strike="noStrike" spc="-1" dirty="0">
              <a:latin typeface="Arial" panose="020B0604020202020204"/>
            </a:endParaRPr>
          </a:p>
          <a:p>
            <a:pPr marL="365760" indent="-281305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Источником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покрытия дефицита бюджета являются остатки средств бюджета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района предыдущего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периода.</a:t>
            </a:r>
            <a:endParaRPr lang="ru-RU" sz="2000" b="0" strike="noStrike" spc="-1" dirty="0">
              <a:latin typeface="Arial" panose="020B0604020202020204"/>
            </a:endParaRPr>
          </a:p>
        </p:txBody>
      </p:sp>
      <p:graphicFrame>
        <p:nvGraphicFramePr>
          <p:cNvPr id="173" name="Table 3"/>
          <p:cNvGraphicFramePr/>
          <p:nvPr/>
        </p:nvGraphicFramePr>
        <p:xfrm>
          <a:off x="368390" y="1295949"/>
          <a:ext cx="7249415" cy="2348494"/>
        </p:xfrm>
        <a:graphic>
          <a:graphicData uri="http://schemas.openxmlformats.org/drawingml/2006/table">
            <a:tbl>
              <a:tblPr/>
              <a:tblGrid>
                <a:gridCol w="471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7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4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3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48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59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№ п/п</a:t>
                      </a:r>
                      <a:endParaRPr lang="ru-RU" sz="14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Показатель</a:t>
                      </a:r>
                      <a:endParaRPr lang="ru-RU" sz="14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2020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год</a:t>
                      </a:r>
                      <a:endParaRPr lang="ru-RU" sz="14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2021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год</a:t>
                      </a:r>
                      <a:endParaRPr lang="ru-RU" sz="14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2022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год</a:t>
                      </a:r>
                      <a:endParaRPr lang="ru-RU" sz="14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</a:t>
                      </a:r>
                      <a:r>
                        <a:rPr lang="ru-RU" sz="14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23</a:t>
                      </a:r>
                      <a:r>
                        <a:rPr lang="en-US" sz="14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год</a:t>
                      </a:r>
                      <a:endParaRPr lang="ru-RU" sz="14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2024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год</a:t>
                      </a:r>
                      <a:endParaRPr lang="ru-RU" sz="14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1.</a:t>
                      </a:r>
                      <a:endParaRPr lang="ru-RU" sz="14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РАСХОДЫ</a:t>
                      </a:r>
                      <a:endParaRPr lang="ru-RU" sz="14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877 727,5</a:t>
                      </a:r>
                      <a:endParaRPr lang="ru-RU" sz="14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894 504,7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1016812,2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927</a:t>
                      </a:r>
                      <a:r>
                        <a:rPr lang="ru-RU" sz="1400" b="0" strike="noStrike" spc="-1" baseline="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657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,2</a:t>
                      </a:r>
                      <a:endParaRPr lang="ru-RU" sz="14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944 615,5</a:t>
                      </a:r>
                      <a:endParaRPr lang="ru-RU" sz="14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2.</a:t>
                      </a:r>
                      <a:endParaRPr lang="ru-RU" sz="14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ДОХОДЫ</a:t>
                      </a:r>
                      <a:endParaRPr lang="ru-RU" sz="14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875 997,5</a:t>
                      </a:r>
                      <a:endParaRPr lang="ru-RU" sz="14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892 349,7</a:t>
                      </a:r>
                      <a:endParaRPr lang="ru-RU" sz="14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1014412,2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927 657,2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Arial" panose="020B0604020202020204"/>
                        </a:rPr>
                        <a:t>944615,5</a:t>
                      </a:r>
                      <a:endParaRPr lang="ru-RU" sz="14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3.</a:t>
                      </a:r>
                      <a:endParaRPr lang="ru-RU" sz="14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МУНИЦИПАЛЬНЫЙ ДОЛГ</a:t>
                      </a:r>
                      <a:endParaRPr lang="ru-RU" sz="14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13 525,0</a:t>
                      </a:r>
                      <a:endParaRPr lang="ru-RU" sz="14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9 926,7</a:t>
                      </a:r>
                      <a:endParaRPr lang="ru-RU" sz="14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11 075,6</a:t>
                      </a:r>
                      <a:endParaRPr lang="ru-RU" sz="1200" b="0" strike="noStrike" spc="-1" dirty="0" smtClean="0">
                        <a:latin typeface="Arial" panose="020B0604020202020204"/>
                      </a:endParaRPr>
                    </a:p>
                    <a:p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8 970,1</a:t>
                      </a:r>
                      <a:endParaRPr lang="ru-RU" sz="14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7 100,0   </a:t>
                      </a:r>
                      <a:endParaRPr lang="ru-RU" sz="14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1043640" y="141480"/>
            <a:ext cx="7641000" cy="26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9500" lnSpcReduction="10000"/>
          </a:bodyPr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II. </a:t>
            </a:r>
            <a:r>
              <a:rPr lang="ru-RU" sz="1300" b="0" strike="noStrike" spc="-1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Общие характеристики бюджета</a:t>
            </a:r>
            <a:endParaRPr lang="ru-RU" sz="1300" b="0" strike="noStrike" spc="-1">
              <a:latin typeface="Arial" panose="020B0604020202020204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355236" y="411480"/>
            <a:ext cx="7071797" cy="437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4500" lnSpcReduction="20000"/>
          </a:bodyPr>
          <a:lstStyle/>
          <a:p>
            <a:pPr marL="365760" indent="-281305"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Бюджетная политика в области расходов на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2022 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год и плановый период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2023 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2024 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годов</a:t>
            </a:r>
            <a:endParaRPr lang="ru-RU" sz="28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	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Главная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задача – формирование такого объема расходов, который бы соответствовал реальному прогнозу налоговых доходов и объему поступлений от других уровней бюджетов.</a:t>
            </a:r>
            <a:endParaRPr lang="ru-RU" sz="1600" b="0" strike="noStrike" spc="-1" dirty="0">
              <a:latin typeface="Arial" panose="020B0604020202020204"/>
            </a:endParaRPr>
          </a:p>
          <a:p>
            <a:pPr marL="365760" indent="-281305"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Основные направления работы:</a:t>
            </a:r>
            <a:endParaRPr lang="ru-RU" sz="20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 panose="05000000000000000000" pitchFamily="2" charset="2"/>
              <a:buChar char=""/>
              <a:tabLst>
                <a:tab pos="0" algn="l"/>
              </a:tabLst>
            </a:pPr>
            <a:r>
              <a:rPr lang="ru-RU" sz="13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Создание условий для оказания качественных муниципальных услуг;</a:t>
            </a:r>
            <a:endParaRPr lang="ru-RU" sz="13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 panose="05000000000000000000" pitchFamily="2" charset="2"/>
              <a:buChar char=""/>
              <a:tabLst>
                <a:tab pos="0" algn="l"/>
              </a:tabLst>
            </a:pPr>
            <a:r>
              <a:rPr lang="ru-RU" sz="13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Обеспечение прозрачности и открытости бюджетного процесса;</a:t>
            </a:r>
            <a:endParaRPr lang="ru-RU" sz="13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 panose="05000000000000000000" pitchFamily="2" charset="2"/>
              <a:buChar char=""/>
              <a:tabLst>
                <a:tab pos="0" algn="l"/>
              </a:tabLst>
            </a:pPr>
            <a:r>
              <a:rPr lang="ru-RU" sz="13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Не допускать образования кредиторской задолженности по принятым обязательствам, не принимать бюджетные обязательства при отсутствии доведенных лимитов бюджетных обязательств и объемов финансирования;</a:t>
            </a:r>
            <a:endParaRPr lang="ru-RU" sz="13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 panose="05000000000000000000" pitchFamily="2" charset="2"/>
              <a:buChar char=""/>
              <a:tabLst>
                <a:tab pos="0" algn="l"/>
              </a:tabLst>
            </a:pPr>
            <a:r>
              <a:rPr lang="ru-RU" sz="13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Не допускать образования задолженности по заработной плате и социальным выплатам;</a:t>
            </a:r>
            <a:endParaRPr lang="ru-RU" sz="13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 panose="05000000000000000000" pitchFamily="2" charset="2"/>
              <a:buChar char=""/>
              <a:tabLst>
                <a:tab pos="0" algn="l"/>
              </a:tabLst>
            </a:pPr>
            <a:r>
              <a:rPr lang="ru-RU" sz="13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Принятие решений о сокращении расходов, носящих необязательный характер;</a:t>
            </a:r>
            <a:endParaRPr lang="ru-RU" sz="13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 panose="05000000000000000000" pitchFamily="2" charset="2"/>
              <a:buChar char=""/>
              <a:tabLst>
                <a:tab pos="0" algn="l"/>
              </a:tabLst>
            </a:pPr>
            <a:r>
              <a:rPr lang="ru-RU" sz="13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Обеспечение максимально эффективного и прозрачного использования бюджетных средств для достижения конечных, измеримых, общественно значимых результатов;</a:t>
            </a:r>
            <a:endParaRPr lang="ru-RU" sz="13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 panose="05000000000000000000" pitchFamily="2" charset="2"/>
              <a:buChar char=""/>
              <a:tabLst>
                <a:tab pos="0" algn="l"/>
              </a:tabLst>
            </a:pPr>
            <a:r>
              <a:rPr lang="ru-RU" sz="13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Принятие новых расходных обязательств в зависимости от оценки финансовых возможностей бюджета района и оценки ожидаемой эффективности;</a:t>
            </a:r>
            <a:endParaRPr lang="ru-RU" sz="13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 panose="05000000000000000000" pitchFamily="2" charset="2"/>
              <a:buChar char=""/>
              <a:tabLst>
                <a:tab pos="0" algn="l"/>
              </a:tabLst>
            </a:pPr>
            <a:r>
              <a:rPr lang="ru-RU" sz="13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Ведение реестра расходных обязательств с целью учета действующих расходных обязательств и оценки объема средств районного бюджета, необходимых для их использования на трехлетнюю перспективу;</a:t>
            </a:r>
            <a:endParaRPr lang="ru-RU" sz="13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 panose="05000000000000000000" pitchFamily="2" charset="2"/>
              <a:buChar char=""/>
              <a:tabLst>
                <a:tab pos="0" algn="l"/>
              </a:tabLst>
            </a:pPr>
            <a:r>
              <a:rPr lang="ru-RU" sz="13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Установление взаимосвязи между затраченными бюджетными ресурсами и полученными результатами, оценка экономической и социальной эффективности тех или иных видов деятельности финансируемых из районного бюджета;</a:t>
            </a:r>
            <a:endParaRPr lang="ru-RU" sz="13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 panose="05000000000000000000" pitchFamily="2" charset="2"/>
              <a:buChar char=""/>
              <a:tabLst>
                <a:tab pos="0" algn="l"/>
              </a:tabLst>
            </a:pPr>
            <a:r>
              <a:rPr lang="ru-RU" sz="13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Обеспечение жесткого контроля со стороны главных распорядителей бюджетных средств за обязательствами, принимаемыми подведомственными бюджетными учреждениями. Расходные обязательства должны основываться на принципах эффективности и экономии.</a:t>
            </a:r>
            <a:endParaRPr lang="ru-RU" sz="13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1043640" y="0"/>
            <a:ext cx="7641000" cy="46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300" b="0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III. </a:t>
            </a:r>
            <a:r>
              <a:rPr lang="ru-RU" sz="1300" b="0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Доходы бюджета</a:t>
            </a:r>
            <a:endParaRPr lang="ru-RU" sz="1300" b="0" strike="noStrike" spc="-1" dirty="0">
              <a:latin typeface="Arial" panose="020B0604020202020204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457200" y="411480"/>
            <a:ext cx="8227440" cy="418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65760" indent="-281305"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1800" b="0" strike="noStrike" spc="-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Доходы бюджета </a:t>
            </a:r>
            <a:r>
              <a:rPr lang="ru-RU" sz="1800" b="0" strike="noStrike" spc="-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Слободо</a:t>
            </a:r>
            <a:r>
              <a:rPr lang="ru-RU" sz="1800" b="0" strike="noStrike" spc="-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-Туринского муниципального района</a:t>
            </a:r>
            <a:endParaRPr lang="ru-RU" sz="1800" b="0" strike="noStrike" spc="-1" dirty="0">
              <a:solidFill>
                <a:schemeClr val="accent4">
                  <a:lumMod val="50000"/>
                </a:schemeClr>
              </a:solidFill>
              <a:latin typeface="Arial" panose="020B0604020202020204"/>
            </a:endParaRPr>
          </a:p>
        </p:txBody>
      </p:sp>
      <p:graphicFrame>
        <p:nvGraphicFramePr>
          <p:cNvPr id="5" name="Diagram5"/>
          <p:cNvGraphicFramePr/>
          <p:nvPr/>
        </p:nvGraphicFramePr>
        <p:xfrm>
          <a:off x="348656" y="843480"/>
          <a:ext cx="7328357" cy="40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1043640" y="0"/>
            <a:ext cx="7641000" cy="463320"/>
          </a:xfrm>
          <a:prstGeom prst="rect">
            <a:avLst/>
          </a:prstGeom>
          <a:noFill/>
          <a:ln w="0">
            <a:noFill/>
          </a:ln>
          <a:effectLst>
            <a:outerShdw blurRad="63500" dist="25560" dir="5400000" rotWithShape="0">
              <a:srgbClr val="000000">
                <a:alpha val="43000"/>
              </a:srgbClr>
            </a:outerShdw>
          </a:effectLst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III. </a:t>
            </a:r>
            <a:r>
              <a:rPr lang="ru-RU" sz="1300" b="0" strike="noStrike" spc="-1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Доходы бюджета</a:t>
            </a:r>
            <a:endParaRPr lang="ru-RU" sz="1300" b="0" strike="noStrike" spc="-1">
              <a:latin typeface="Arial" panose="020B0604020202020204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457200" y="303480"/>
            <a:ext cx="8227440" cy="469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65760" indent="-281305"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Основные налоговые доходы местного бюджета на 2022-2024 годы</a:t>
            </a:r>
            <a:endParaRPr lang="ru-RU" sz="1800" b="0" strike="noStrike" spc="-1" dirty="0">
              <a:latin typeface="Arial" panose="020B0604020202020204"/>
            </a:endParaRPr>
          </a:p>
          <a:p>
            <a:pPr marL="365760" indent="-281305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endParaRPr lang="ru-RU" sz="1800" b="0" strike="noStrike" spc="-1" dirty="0">
              <a:latin typeface="Arial" panose="020B0604020202020204"/>
            </a:endParaRPr>
          </a:p>
          <a:p>
            <a:pPr marL="365760" indent="-281305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	</a:t>
            </a:r>
            <a:r>
              <a:rPr lang="ru-RU" sz="15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		</a:t>
            </a:r>
            <a:endParaRPr lang="ru-RU" sz="1500" b="0" strike="noStrike" spc="-1" dirty="0">
              <a:latin typeface="Arial" panose="020B0604020202020204"/>
            </a:endParaRPr>
          </a:p>
          <a:p>
            <a:pPr marL="365760" indent="-281305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endParaRPr lang="ru-RU" sz="1500" b="0" strike="noStrike" spc="-1" dirty="0">
              <a:latin typeface="Arial" panose="020B0604020202020204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1887639" y="852943"/>
            <a:ext cx="1726200" cy="2678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  <a:alpha val="90000"/>
            </a:schemeClr>
          </a:solidFill>
          <a:ln>
            <a:solidFill>
              <a:schemeClr val="accent1">
                <a:lumMod val="75000"/>
                <a:alpha val="90000"/>
              </a:schemeClr>
            </a:solidFill>
            <a:round/>
          </a:ln>
          <a:effectLst>
            <a:outerShdw blurRad="63500" dist="25560" dir="5400000" rotWithShape="0">
              <a:srgbClr val="000000">
                <a:alpha val="43000"/>
              </a:srgbClr>
            </a:outerShdw>
          </a:effectLst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CustomShape 4"/>
          <p:cNvSpPr/>
          <p:nvPr/>
        </p:nvSpPr>
        <p:spPr>
          <a:xfrm>
            <a:off x="1043640" y="1275480"/>
            <a:ext cx="3414198" cy="3724200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Налоговая ставка по налогу на доходы физических лиц </a:t>
            </a:r>
            <a:r>
              <a:rPr lang="ru-RU" sz="105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установлена 13% при доходах до 5 млн. руб. включительно и 15 %  при доходе более 5 мнн. руб.</a:t>
            </a:r>
            <a:endParaRPr lang="ru-RU" sz="105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endParaRPr lang="ru-RU" sz="105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05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35% - в отношении стоимости выигрышей и призов,  суммы экономии на процентах при получении крдитных средств, платы за использование денежных средств членов кредитного потреб. кооператива</a:t>
            </a:r>
            <a:endParaRPr lang="ru-RU" sz="105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05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30% - в отношении доходов, получаемых физическими лицами, не являющимися налоговыми резидентами РФ</a:t>
            </a:r>
            <a:endParaRPr lang="ru-RU" sz="105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endParaRPr lang="ru-RU" sz="1050" b="0" strike="noStrike" spc="-1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>
              <a:lnSpc>
                <a:spcPct val="100000"/>
              </a:lnSpc>
            </a:pPr>
            <a:r>
              <a:rPr lang="ru-RU" sz="105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Зачисляется в размере 97% в бюджет МР (согласно Бюджетного кодекса-13%;</a:t>
            </a:r>
            <a:endParaRPr lang="ru-RU" sz="105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05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Единый норматив, установленный Областным законом СО -1%;</a:t>
            </a:r>
            <a:endParaRPr lang="ru-RU" sz="105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05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дополнительный норматив в 2022-2024 гг. -83%)</a:t>
            </a:r>
            <a:endParaRPr lang="ru-RU" sz="1050" b="0" strike="noStrike" spc="-1" dirty="0">
              <a:latin typeface="Arial" panose="020B0604020202020204"/>
            </a:endParaRPr>
          </a:p>
        </p:txBody>
      </p:sp>
      <p:sp>
        <p:nvSpPr>
          <p:cNvPr id="182" name="CustomShape 5"/>
          <p:cNvSpPr/>
          <p:nvPr/>
        </p:nvSpPr>
        <p:spPr>
          <a:xfrm>
            <a:off x="5576090" y="855900"/>
            <a:ext cx="1726200" cy="2678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CustomShape 6"/>
          <p:cNvSpPr/>
          <p:nvPr/>
        </p:nvSpPr>
        <p:spPr>
          <a:xfrm>
            <a:off x="4814321" y="1275480"/>
            <a:ext cx="3249737" cy="3724200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05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Упрощенная система налогообложения-</a:t>
            </a:r>
            <a:endParaRPr lang="ru-RU" sz="105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05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ставка 6% - объект налогообложения  «доходы» (з</a:t>
            </a:r>
            <a:r>
              <a:rPr lang="ru-RU" sz="1050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аконами субъектов Российской Федерации могут быть установлены налоговые ставки в пределах от 1%-6%),</a:t>
            </a:r>
            <a:endParaRPr lang="ru-RU" sz="105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05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ставка 15% - объект налогообложения </a:t>
            </a:r>
            <a:endParaRPr lang="ru-RU" sz="105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05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«доходы-расходы» (з</a:t>
            </a:r>
            <a:r>
              <a:rPr lang="ru-RU" sz="1050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аконами субъектов Российской Федерации могут быть установлены налоговые ставки в пределах от 5%-15%).</a:t>
            </a:r>
            <a:r>
              <a:rPr lang="ru-RU" sz="105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ru-RU" sz="105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 районный бюджет зачисляется 59,8%.</a:t>
            </a:r>
            <a:endParaRPr lang="ru-RU" sz="105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1043640" y="141480"/>
            <a:ext cx="7641000" cy="26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9500" lnSpcReduction="10000"/>
          </a:bodyPr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III. </a:t>
            </a:r>
            <a:r>
              <a:rPr lang="ru-RU" sz="1300" b="0" strike="noStrike" spc="-1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Доходы бюджета</a:t>
            </a:r>
            <a:endParaRPr lang="ru-RU" sz="1300" b="0" strike="noStrike" spc="-1">
              <a:latin typeface="Arial" panose="020B0604020202020204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457200" y="411480"/>
            <a:ext cx="8227440" cy="437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5760" indent="-281305"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1600" b="1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Основные доходные источники бюджета Слободо-Туринского муниципального района на 2022-2024 годы</a:t>
            </a:r>
            <a:endParaRPr lang="ru-RU" sz="1600" b="0" strike="noStrike" spc="-1">
              <a:latin typeface="Arial" panose="020B0604020202020204"/>
            </a:endParaRPr>
          </a:p>
        </p:txBody>
      </p:sp>
      <p:graphicFrame>
        <p:nvGraphicFramePr>
          <p:cNvPr id="186" name="Table 3"/>
          <p:cNvGraphicFramePr/>
          <p:nvPr/>
        </p:nvGraphicFramePr>
        <p:xfrm>
          <a:off x="361816" y="1059480"/>
          <a:ext cx="7946724" cy="3772620"/>
        </p:xfrm>
        <a:graphic>
          <a:graphicData uri="http://schemas.openxmlformats.org/drawingml/2006/table">
            <a:tbl>
              <a:tblPr/>
              <a:tblGrid>
                <a:gridCol w="390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21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1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27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21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21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219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219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291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80800">
                <a:tc rowSpan="2">
                  <a:txBody>
                    <a:bodyPr/>
                    <a:lstStyle/>
                    <a:p>
                      <a:pPr marL="101600">
                        <a:lnSpc>
                          <a:spcPts val="850"/>
                        </a:lnSpc>
                      </a:pPr>
                      <a:r>
                        <a:rPr lang="ru-RU" sz="900" b="0" strike="noStrike" spc="4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№ п/п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lang="ru-RU" sz="90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Наименование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lang="ru-RU" sz="90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2021 год (первоначальное Решение Думы), сумма, тыс. руб.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lang="ru-RU" sz="90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2022 год (первоначальное Решение Думы), сумма, тыс. руб.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Структура бюджета, %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lang="ru-RU" sz="90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Рост +; Сниже­ние - 2022 года к 2021 году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lang="ru-RU" sz="110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Плановый период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  <a:tabLst>
                          <a:tab pos="0" algn="l"/>
                        </a:tabLst>
                      </a:pPr>
                      <a:r>
                        <a:rPr lang="ru-RU" sz="85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2023 год (первоначальное Решение Думы), сумма, тыс. руб.</a:t>
                      </a:r>
                      <a:endParaRPr lang="ru-RU" sz="85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5"/>
                        </a:lnSpc>
                      </a:pPr>
                      <a:r>
                        <a:rPr lang="ru-RU" sz="85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Структура</a:t>
                      </a:r>
                      <a:endParaRPr lang="ru-RU" sz="850" b="0" strike="noStrike" spc="-1" dirty="0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ts val="1115"/>
                        </a:lnSpc>
                      </a:pPr>
                      <a:r>
                        <a:rPr lang="ru-RU" sz="85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бюджета,</a:t>
                      </a:r>
                      <a:endParaRPr lang="ru-RU" sz="850" b="0" strike="noStrike" spc="-1" dirty="0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ts val="1115"/>
                        </a:lnSpc>
                      </a:pPr>
                      <a:r>
                        <a:rPr lang="ru-RU" sz="85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%</a:t>
                      </a:r>
                      <a:endParaRPr lang="ru-RU" sz="85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lang="ru-RU" sz="85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Рост +; Сниже­ние —</a:t>
                      </a:r>
                      <a:endParaRPr lang="ru-RU" sz="850" b="0" strike="noStrike" spc="-1" dirty="0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ts val="1130"/>
                        </a:lnSpc>
                      </a:pPr>
                      <a:r>
                        <a:rPr lang="ru-RU" sz="85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2023 год к 2022 году</a:t>
                      </a:r>
                      <a:endParaRPr lang="ru-RU" sz="85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lang="ru-RU" sz="85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2024 год (первона­чальное Решение Думы), сумма, тыс. руб.</a:t>
                      </a:r>
                      <a:endParaRPr lang="ru-RU" sz="85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5"/>
                        </a:lnSpc>
                      </a:pPr>
                      <a:r>
                        <a:rPr lang="ru-RU" sz="85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Структура</a:t>
                      </a:r>
                      <a:endParaRPr lang="ru-RU" sz="850" b="0" strike="noStrike" spc="-1" dirty="0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ts val="1115"/>
                        </a:lnSpc>
                      </a:pPr>
                      <a:r>
                        <a:rPr lang="ru-RU" sz="85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бюджета,</a:t>
                      </a:r>
                      <a:endParaRPr lang="ru-RU" sz="850" b="0" strike="noStrike" spc="-1" dirty="0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ts val="1115"/>
                        </a:lnSpc>
                      </a:pPr>
                      <a:r>
                        <a:rPr lang="ru-RU" sz="85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%</a:t>
                      </a:r>
                      <a:endParaRPr lang="ru-RU" sz="85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130"/>
                        </a:lnSpc>
                      </a:pPr>
                      <a:r>
                        <a:rPr lang="ru-RU" sz="85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Рост +; Сниже­ние - 2024 год к 2023 году</a:t>
                      </a:r>
                      <a:endParaRPr lang="ru-RU" sz="85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</a:pPr>
                      <a:r>
                        <a:rPr lang="ru-RU" sz="85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ДОХОДЫ, всего</a:t>
                      </a:r>
                      <a:endParaRPr lang="ru-RU" sz="85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892349,7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1014412,2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100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+122092,5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927657,2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900" b="0" strike="noStrike" spc="4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100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-86755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944615,5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900" b="0" strike="noStrike" spc="4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100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+16958,3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</a:pPr>
                      <a:r>
                        <a:rPr lang="ru-RU" sz="850" b="0" i="1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в том числе:</a:t>
                      </a:r>
                      <a:endParaRPr lang="ru-RU" sz="85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680">
                <a:tc>
                  <a:txBody>
                    <a:bodyPr/>
                    <a:lstStyle/>
                    <a:p>
                      <a:pPr marL="101600">
                        <a:lnSpc>
                          <a:spcPts val="850"/>
                        </a:lnSpc>
                      </a:pPr>
                      <a:r>
                        <a:rPr lang="ru-RU" sz="850" b="0" strike="noStrike" spc="4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I.</a:t>
                      </a:r>
                      <a:endParaRPr lang="ru-RU" sz="85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300"/>
                        </a:spcAft>
                      </a:pPr>
                      <a:r>
                        <a:rPr lang="ru-RU" sz="85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Налоговые доходы</a:t>
                      </a:r>
                      <a:endParaRPr lang="ru-RU" sz="850" b="0" strike="noStrike" spc="-1" dirty="0">
                        <a:latin typeface="Arial" panose="020B0604020202020204"/>
                      </a:endParaRPr>
                    </a:p>
                    <a:p>
                      <a:pPr>
                        <a:lnSpc>
                          <a:spcPts val="850"/>
                        </a:lnSpc>
                        <a:spcBef>
                          <a:spcPts val="300"/>
                        </a:spcBef>
                      </a:pPr>
                      <a:r>
                        <a:rPr lang="ru-RU" sz="850" b="0" i="1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из них (наиболее значимые):</a:t>
                      </a:r>
                      <a:endParaRPr lang="ru-RU" sz="85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134876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132519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13,5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+2357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147345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900" b="0" strike="noStrike" spc="4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16,7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+14826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164544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18,3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+17199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400">
                <a:tc>
                  <a:txBody>
                    <a:bodyPr/>
                    <a:lstStyle/>
                    <a:p>
                      <a:pPr marL="101600">
                        <a:lnSpc>
                          <a:spcPts val="850"/>
                        </a:lnSpc>
                      </a:pPr>
                      <a:r>
                        <a:rPr lang="ru-RU" sz="85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1.</a:t>
                      </a:r>
                      <a:endParaRPr lang="ru-RU" sz="85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</a:pPr>
                      <a:r>
                        <a:rPr lang="ru-RU" sz="85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НДФЛ</a:t>
                      </a:r>
                      <a:endParaRPr lang="ru-RU" sz="85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119060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114270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11,7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-4790</a:t>
                      </a: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90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127907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90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14,5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+13637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143838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16,0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+15931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marL="101600">
                        <a:lnSpc>
                          <a:spcPts val="850"/>
                        </a:lnSpc>
                      </a:pPr>
                      <a:r>
                        <a:rPr lang="ru-RU" sz="850" b="0" strike="noStrike" spc="4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2.</a:t>
                      </a:r>
                      <a:endParaRPr lang="ru-RU" sz="85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</a:pPr>
                      <a:r>
                        <a:rPr lang="ru-RU" sz="850" b="0" strike="noStrike" spc="4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АКЦИЗЫ</a:t>
                      </a:r>
                      <a:endParaRPr lang="ru-RU" sz="85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2180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2511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0,3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+331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2612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900" b="0" strike="noStrike" spc="4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0,3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+101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2717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0,3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+105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marL="101600">
                        <a:lnSpc>
                          <a:spcPts val="850"/>
                        </a:lnSpc>
                      </a:pPr>
                      <a:r>
                        <a:rPr lang="ru-RU" sz="85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3.</a:t>
                      </a:r>
                      <a:endParaRPr lang="ru-RU" sz="85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</a:pPr>
                      <a:r>
                        <a:rPr lang="ru-RU" sz="85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УСНО</a:t>
                      </a:r>
                      <a:endParaRPr lang="ru-RU" sz="85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11088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12793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1,3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+1705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13727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1,6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+934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14715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1,6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+988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101600">
                        <a:lnSpc>
                          <a:spcPts val="850"/>
                        </a:lnSpc>
                      </a:pPr>
                      <a:r>
                        <a:rPr lang="ru-RU" sz="850" b="0" strike="noStrike" spc="4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4.</a:t>
                      </a:r>
                      <a:endParaRPr lang="ru-RU" sz="85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</a:pPr>
                      <a:r>
                        <a:rPr lang="ru-RU" sz="850" b="0" strike="noStrike" spc="4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ЕНВД</a:t>
                      </a:r>
                      <a:endParaRPr lang="ru-RU" sz="85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620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-620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90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1435680" y="205920"/>
            <a:ext cx="7495920" cy="85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endParaRPr lang="ru-RU" sz="1800" b="0" strike="noStrike" spc="-1">
              <a:latin typeface="Arial" panose="020B0604020202020204"/>
            </a:endParaRPr>
          </a:p>
        </p:txBody>
      </p:sp>
      <p:graphicFrame>
        <p:nvGraphicFramePr>
          <p:cNvPr id="188" name="Table 2"/>
          <p:cNvGraphicFramePr/>
          <p:nvPr/>
        </p:nvGraphicFramePr>
        <p:xfrm>
          <a:off x="388126" y="123480"/>
          <a:ext cx="8130920" cy="3623328"/>
        </p:xfrm>
        <a:graphic>
          <a:graphicData uri="http://schemas.openxmlformats.org/drawingml/2006/table">
            <a:tbl>
              <a:tblPr/>
              <a:tblGrid>
                <a:gridCol w="333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33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33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33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33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33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33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410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1626">
                <a:tc rowSpan="2">
                  <a:txBody>
                    <a:bodyPr/>
                    <a:lstStyle/>
                    <a:p>
                      <a:pPr marL="101600">
                        <a:lnSpc>
                          <a:spcPts val="850"/>
                        </a:lnSpc>
                      </a:pPr>
                      <a:r>
                        <a:rPr lang="ru-RU" sz="1000" b="0" strike="noStrike" spc="4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№ п/п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lang="ru-RU" sz="100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Наименование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lang="ru-RU" sz="100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2021 год (первоначальное Решение Думы), сумма, тыс. руб.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lang="ru-RU" sz="100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2022 год (первоначальное Решение Думы), сумма, тыс. руб.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Структура бюджета, %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lang="ru-RU" sz="100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Рост +; Снижение - 2022 года к 2021 году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lang="ru-RU" sz="110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Плановый период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53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  <a:tabLst>
                          <a:tab pos="0" algn="l"/>
                        </a:tabLst>
                      </a:pPr>
                      <a:r>
                        <a:rPr lang="ru-RU" sz="85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2023 год (первона­чальное Решение Думы), сумма, тыс. руб.</a:t>
                      </a:r>
                      <a:endParaRPr lang="ru-RU" sz="85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5"/>
                        </a:lnSpc>
                      </a:pPr>
                      <a:r>
                        <a:rPr lang="ru-RU" sz="85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Структура</a:t>
                      </a:r>
                      <a:endParaRPr lang="ru-RU" sz="850" b="0" strike="noStrike" spc="-1" dirty="0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ts val="1115"/>
                        </a:lnSpc>
                      </a:pPr>
                      <a:r>
                        <a:rPr lang="ru-RU" sz="85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бюджета,</a:t>
                      </a:r>
                      <a:endParaRPr lang="ru-RU" sz="850" b="0" strike="noStrike" spc="-1" dirty="0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ts val="1115"/>
                        </a:lnSpc>
                      </a:pPr>
                      <a:r>
                        <a:rPr lang="ru-RU" sz="85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%</a:t>
                      </a:r>
                      <a:endParaRPr lang="ru-RU" sz="85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lang="ru-RU" sz="85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Рост +; Сниже­ние —</a:t>
                      </a:r>
                      <a:endParaRPr lang="ru-RU" sz="850" b="0" strike="noStrike" spc="-1" dirty="0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ts val="1130"/>
                        </a:lnSpc>
                      </a:pPr>
                      <a:r>
                        <a:rPr lang="ru-RU" sz="85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2023 год к 2022 году</a:t>
                      </a:r>
                      <a:endParaRPr lang="ru-RU" sz="85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lang="ru-RU" sz="85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2024 год (первона­чальное Решение Думы), сумма, тыс. руб.</a:t>
                      </a:r>
                      <a:endParaRPr lang="ru-RU" sz="85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5"/>
                        </a:lnSpc>
                      </a:pPr>
                      <a:r>
                        <a:rPr lang="ru-RU" sz="85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Структура</a:t>
                      </a:r>
                      <a:endParaRPr lang="ru-RU" sz="850" b="0" strike="noStrike" spc="-1" dirty="0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ts val="1115"/>
                        </a:lnSpc>
                      </a:pPr>
                      <a:r>
                        <a:rPr lang="ru-RU" sz="85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бюджета,</a:t>
                      </a:r>
                      <a:endParaRPr lang="ru-RU" sz="850" b="0" strike="noStrike" spc="-1" dirty="0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ts val="1115"/>
                        </a:lnSpc>
                      </a:pPr>
                      <a:r>
                        <a:rPr lang="ru-RU" sz="85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%</a:t>
                      </a:r>
                      <a:endParaRPr lang="ru-RU" sz="85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130"/>
                        </a:lnSpc>
                      </a:pPr>
                      <a:r>
                        <a:rPr lang="ru-RU" sz="85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Рост +; Сниже­ние - 2024 год к 2023 году</a:t>
                      </a:r>
                      <a:endParaRPr lang="ru-RU" sz="85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269">
                <a:tc>
                  <a:txBody>
                    <a:bodyPr/>
                    <a:lstStyle/>
                    <a:p>
                      <a:pPr marL="101600">
                        <a:lnSpc>
                          <a:spcPts val="850"/>
                        </a:lnSpc>
                      </a:pPr>
                      <a:r>
                        <a:rPr lang="ru-RU" sz="850" b="0" strike="noStrike" spc="4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II.</a:t>
                      </a:r>
                      <a:endParaRPr lang="ru-RU" sz="85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40"/>
                        </a:lnSpc>
                      </a:pPr>
                      <a:r>
                        <a:rPr lang="ru-RU" sz="850" b="0" strike="noStrike" spc="4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Неналоговые доходы </a:t>
                      </a:r>
                      <a:r>
                        <a:rPr lang="ru-RU" sz="850" b="0" i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из них (наиболее значимые):</a:t>
                      </a:r>
                      <a:endParaRPr lang="ru-RU" sz="85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15661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15242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1,6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-419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15851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1,8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+609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16485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1,8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   +634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443">
                <a:tc>
                  <a:txBody>
                    <a:bodyPr/>
                    <a:lstStyle/>
                    <a:p>
                      <a:pPr marL="101600">
                        <a:lnSpc>
                          <a:spcPts val="750"/>
                        </a:lnSpc>
                      </a:pPr>
                      <a:r>
                        <a:rPr lang="ru-RU" sz="75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r>
                        <a:rPr lang="ru-RU" sz="400" b="1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.</a:t>
                      </a:r>
                      <a:endParaRPr lang="ru-RU" sz="4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40"/>
                        </a:lnSpc>
                      </a:pPr>
                      <a:r>
                        <a:rPr lang="ru-RU" sz="85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Доходы от использования имущества</a:t>
                      </a:r>
                      <a:endParaRPr lang="ru-RU" sz="85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2182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2475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0,3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+293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2666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0,3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+191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2773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0,3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+107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268">
                <a:tc>
                  <a:txBody>
                    <a:bodyPr/>
                    <a:lstStyle/>
                    <a:p>
                      <a:pPr marL="101600">
                        <a:lnSpc>
                          <a:spcPts val="850"/>
                        </a:lnSpc>
                      </a:pPr>
                      <a:r>
                        <a:rPr lang="ru-RU" sz="850" b="0" strike="noStrike" spc="4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2.</a:t>
                      </a:r>
                      <a:endParaRPr lang="ru-RU" sz="85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30"/>
                        </a:lnSpc>
                      </a:pPr>
                      <a:r>
                        <a:rPr lang="ru-RU" sz="850" b="0" strike="noStrike" spc="4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Доходы от оказания платных услуг</a:t>
                      </a:r>
                      <a:endParaRPr lang="ru-RU" sz="85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12070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12068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1,2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12550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1,4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+482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13052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1,5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502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269">
                <a:tc>
                  <a:txBody>
                    <a:bodyPr/>
                    <a:lstStyle/>
                    <a:p>
                      <a:pPr marL="101600">
                        <a:lnSpc>
                          <a:spcPts val="850"/>
                        </a:lnSpc>
                      </a:pPr>
                      <a:r>
                        <a:rPr lang="ru-RU" sz="85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III.</a:t>
                      </a:r>
                      <a:endParaRPr lang="ru-RU" sz="85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40"/>
                        </a:lnSpc>
                      </a:pPr>
                      <a:r>
                        <a:rPr lang="ru-RU" sz="85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Безвозмездные поступления из бюджетов других уровней</a:t>
                      </a:r>
                      <a:endParaRPr lang="ru-RU" sz="85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741812,7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866651,2</a:t>
                      </a: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85,4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+124838,5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764461,2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82,4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-102190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763586,5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80,8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-874,7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>
          <a:xfrm>
            <a:off x="559435" y="251460"/>
            <a:ext cx="7526020" cy="4038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Структура доходов бюджета на 2022 год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3" name="Содержимое 4"/>
          <p:cNvGraphicFramePr/>
          <p:nvPr>
            <p:extLst>
              <p:ext uri="{D42A27DB-BD31-4B8C-83A1-F6EECF244321}">
                <p14:modId xmlns:p14="http://schemas.microsoft.com/office/powerpoint/2010/main" val="2795363773"/>
              </p:ext>
            </p:extLst>
          </p:nvPr>
        </p:nvGraphicFramePr>
        <p:xfrm>
          <a:off x="559164" y="1816049"/>
          <a:ext cx="7177054" cy="310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59164" y="739302"/>
            <a:ext cx="7525711" cy="99222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Основным доходным источником является налог на доходы физических лиц   114,3 млн.руб. и составляет  77,4 % удельного веса в структуре налоговых и неналоговых доходов бюджета и 11,3 % удельного веса от общего объема бюджета</a:t>
            </a:r>
            <a:endParaRPr lang="ru-RU" sz="17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667053" y="0"/>
            <a:ext cx="7643192" cy="465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III.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 бюджета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4" descr="C:\Users\Елена\Desktop\Здание Администрации.jpg"/>
          <p:cNvPicPr/>
          <p:nvPr/>
        </p:nvPicPr>
        <p:blipFill>
          <a:blip r:embed="rId2" cstate="print">
            <a:lum bright="45000"/>
          </a:blip>
          <a:stretch>
            <a:fillRect/>
          </a:stretch>
        </p:blipFill>
        <p:spPr>
          <a:xfrm>
            <a:off x="1043640" y="123480"/>
            <a:ext cx="7990560" cy="4894560"/>
          </a:xfrm>
          <a:prstGeom prst="rect">
            <a:avLst/>
          </a:prstGeom>
          <a:ln w="9525"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395640" y="465480"/>
            <a:ext cx="8227440" cy="47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	</a:t>
            </a:r>
            <a:r>
              <a:rPr lang="ru-RU" sz="2400" b="0" u="sng" strike="noStrike" spc="-1">
                <a:solidFill>
                  <a:srgbClr val="572314"/>
                </a:solidFill>
                <a:uFillTx/>
                <a:latin typeface="Times New Roman" panose="02020603050405020304"/>
                <a:ea typeface="Times New Roman" panose="02020603050405020304"/>
              </a:rPr>
              <a:t>Уважаемые жители Слободо-Туринского района!</a:t>
            </a:r>
            <a:endParaRPr lang="ru-RU" sz="2400" b="0" strike="noStrike" spc="-1">
              <a:latin typeface="Arial" panose="020B0604020202020204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971640" y="1005480"/>
            <a:ext cx="7713000" cy="377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3000" lnSpcReduction="20000"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	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    «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Бюджет для граждан»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познакомит вас с положениями основного финансового документа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Слободо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-Туринского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муниципального района –бюджета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 2022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год.</a:t>
            </a:r>
            <a:endParaRPr lang="ru-RU" sz="1800" b="0" strike="noStrike" spc="-1" dirty="0">
              <a:latin typeface="Arial" panose="020B0604020202020204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	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   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Граждане как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налогоплательщики, и как потребители общественных благ – должны быть уверены в том, что передаваемые ими в распоряжение муниципальные средства используются прозрачно и эффективно, приносят конкретные результаты как  для общества в целом, так и для каждой семьи, для каждого человека в отдельности.</a:t>
            </a:r>
            <a:endParaRPr lang="ru-RU" sz="1800" b="0" strike="noStrike" spc="-1" dirty="0">
              <a:latin typeface="Arial" panose="020B0604020202020204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	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   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Представленная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информация предназначена для широкого круга пользователей и будет интересна и полезна как педагогам, молодым семьям, так и другим категориям населения, так как местный бюджет затрагивает интересы каждого жителя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Слободо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-Туринского района.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   Мы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постарались в доступной и понятной форме для граждан, показать основные показатели местного бюджета.</a:t>
            </a:r>
            <a:endParaRPr lang="ru-RU" sz="1800" b="0" strike="noStrike" spc="-1" dirty="0">
              <a:latin typeface="Arial" panose="020B0604020202020204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	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   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«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Слободо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-Туринском районе.</a:t>
            </a:r>
            <a:endParaRPr lang="ru-RU" sz="1800" b="0" strike="noStrike" spc="-1" dirty="0">
              <a:latin typeface="Arial" panose="020B0604020202020204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endParaRPr lang="ru-RU" sz="1800" b="0" strike="noStrike" spc="-1" dirty="0">
              <a:latin typeface="Arial" panose="020B0604020202020204"/>
            </a:endParaRPr>
          </a:p>
          <a:p>
            <a:pPr algn="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1800" b="0" i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Глава администрации </a:t>
            </a:r>
            <a:r>
              <a:rPr lang="ru-RU" sz="1800" b="0" i="1" strike="noStrike" spc="-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Слободо</a:t>
            </a:r>
            <a:r>
              <a:rPr lang="ru-RU" sz="1800" b="0" i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-Туринского муниципального района</a:t>
            </a:r>
            <a:endParaRPr lang="ru-RU" sz="1800" b="0" strike="noStrike" spc="-1" dirty="0">
              <a:latin typeface="Arial" panose="020B0604020202020204"/>
            </a:endParaRPr>
          </a:p>
          <a:p>
            <a:pPr algn="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1800" b="0" i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В.А. </a:t>
            </a:r>
            <a:r>
              <a:rPr lang="ru-RU" sz="1800" b="0" i="1" strike="noStrike" spc="-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Бедулев</a:t>
            </a:r>
            <a:endParaRPr lang="ru-RU" sz="1800" b="0" strike="noStrike" spc="-1" dirty="0">
              <a:latin typeface="Arial" panose="020B0604020202020204"/>
            </a:endParaRPr>
          </a:p>
        </p:txBody>
      </p:sp>
      <p:pic>
        <p:nvPicPr>
          <p:cNvPr id="138" name="Рисунок 3" descr="Gerb-Slobodo_Turinsky-region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640" y="123480"/>
            <a:ext cx="717840" cy="915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>
          <a:xfrm>
            <a:off x="368391" y="399404"/>
            <a:ext cx="7604651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Структура налоговых и неналоговых доходов бюджета на 2022 год</a:t>
            </a:r>
          </a:p>
          <a:p>
            <a:pPr algn="ctr"/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endParaRPr lang="ru-RU" sz="1800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3" name="Содержимое 6"/>
          <p:cNvGraphicFramePr/>
          <p:nvPr>
            <p:extLst>
              <p:ext uri="{D42A27DB-BD31-4B8C-83A1-F6EECF244321}">
                <p14:modId xmlns:p14="http://schemas.microsoft.com/office/powerpoint/2010/main" val="246026744"/>
              </p:ext>
            </p:extLst>
          </p:nvPr>
        </p:nvGraphicFramePr>
        <p:xfrm>
          <a:off x="453912" y="1005190"/>
          <a:ext cx="8232888" cy="403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/>
          <p:nvPr/>
        </p:nvSpPr>
        <p:spPr>
          <a:xfrm>
            <a:off x="1043608" y="0"/>
            <a:ext cx="7643192" cy="465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III.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Доходы бюджета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>
          <a:xfrm>
            <a:off x="604808" y="483518"/>
            <a:ext cx="8081992" cy="8640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Структура безвозмездных поступлений в бюджете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района на 2022 год</a:t>
            </a:r>
          </a:p>
          <a:p>
            <a:pPr algn="ctr"/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</a:p>
          <a:p>
            <a:pPr algn="ctr"/>
            <a:endParaRPr lang="ru-RU" sz="2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3" name="Содержимое 6"/>
          <p:cNvGraphicFramePr/>
          <p:nvPr>
            <p:extLst>
              <p:ext uri="{D42A27DB-BD31-4B8C-83A1-F6EECF244321}">
                <p14:modId xmlns:p14="http://schemas.microsoft.com/office/powerpoint/2010/main" val="2051994726"/>
              </p:ext>
            </p:extLst>
          </p:nvPr>
        </p:nvGraphicFramePr>
        <p:xfrm>
          <a:off x="475903" y="1274626"/>
          <a:ext cx="8081992" cy="370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/>
          <p:nvPr/>
        </p:nvSpPr>
        <p:spPr>
          <a:xfrm>
            <a:off x="1043608" y="0"/>
            <a:ext cx="7643192" cy="465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III.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 бюджета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>
          <a:xfrm>
            <a:off x="519696" y="3315522"/>
            <a:ext cx="7354670" cy="9604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18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	</a:t>
            </a:r>
            <a:endParaRPr lang="ru-RU" sz="1600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3" name="Содержимое 4"/>
          <p:cNvGraphicFramePr/>
          <p:nvPr/>
        </p:nvGraphicFramePr>
        <p:xfrm>
          <a:off x="519695" y="1118331"/>
          <a:ext cx="8167105" cy="355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/>
          <p:nvPr/>
        </p:nvSpPr>
        <p:spPr>
          <a:xfrm>
            <a:off x="1043608" y="0"/>
            <a:ext cx="7643192" cy="465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III.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 бюджета</a:t>
            </a:r>
          </a:p>
        </p:txBody>
      </p:sp>
      <p:sp>
        <p:nvSpPr>
          <p:cNvPr id="5" name="Заголовок 1"/>
          <p:cNvSpPr txBox="1"/>
          <p:nvPr/>
        </p:nvSpPr>
        <p:spPr>
          <a:xfrm>
            <a:off x="519695" y="491902"/>
            <a:ext cx="816710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 бюджета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Слободо-Туринского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муниципального района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>
          <a:xfrm>
            <a:off x="1435608" y="205978"/>
            <a:ext cx="6351102" cy="2940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30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III. </a:t>
            </a:r>
            <a:r>
              <a:rPr lang="ru-RU" sz="130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 бюджета</a:t>
            </a:r>
            <a:endParaRPr lang="ru-RU" sz="13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3" name="Содержимое 4"/>
          <p:cNvGraphicFramePr/>
          <p:nvPr/>
        </p:nvGraphicFramePr>
        <p:xfrm>
          <a:off x="374971" y="1085850"/>
          <a:ext cx="7315200" cy="2128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/>
          <p:nvPr/>
        </p:nvSpPr>
        <p:spPr>
          <a:xfrm>
            <a:off x="374971" y="3643320"/>
            <a:ext cx="7512551" cy="107157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 расчете прогноза на 2022-2024 годы учтено изменение дифференцированного норматива отчислений в бюджет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района и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ставок по акцизам на нефтепродукты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609600" y="491902"/>
            <a:ext cx="696215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 бюджета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Слободо-Туринского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муниципального района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>
          <a:xfrm>
            <a:off x="1043608" y="4415168"/>
            <a:ext cx="7143800" cy="3571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 расчете прогноза на 2022-2024 годы учтено изменение налогового законодательства</a:t>
            </a:r>
            <a:r>
              <a:rPr lang="ru-RU" sz="1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br>
              <a:rPr lang="ru-RU" sz="1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3" name="Содержимое 4"/>
          <p:cNvGraphicFramePr/>
          <p:nvPr/>
        </p:nvGraphicFramePr>
        <p:xfrm>
          <a:off x="609600" y="915566"/>
          <a:ext cx="8034366" cy="334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/>
          <p:nvPr/>
        </p:nvSpPr>
        <p:spPr>
          <a:xfrm>
            <a:off x="1043608" y="0"/>
            <a:ext cx="7643192" cy="465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III.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 бюджета</a:t>
            </a:r>
          </a:p>
        </p:txBody>
      </p:sp>
      <p:sp>
        <p:nvSpPr>
          <p:cNvPr id="6" name="Заголовок 1"/>
          <p:cNvSpPr txBox="1"/>
          <p:nvPr/>
        </p:nvSpPr>
        <p:spPr>
          <a:xfrm>
            <a:off x="609600" y="491902"/>
            <a:ext cx="803436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 бюджета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Слободо-Туринского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муниципального района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7" name="Заголовок 1"/>
          <p:cNvSpPr txBox="1"/>
          <p:nvPr/>
        </p:nvSpPr>
        <p:spPr>
          <a:xfrm>
            <a:off x="1214414" y="4200854"/>
            <a:ext cx="7429552" cy="5715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4"/>
          <p:cNvGraphicFramePr/>
          <p:nvPr/>
        </p:nvGraphicFramePr>
        <p:xfrm>
          <a:off x="609600" y="843559"/>
          <a:ext cx="8077200" cy="1728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1"/>
          <p:cNvSpPr txBox="1"/>
          <p:nvPr/>
        </p:nvSpPr>
        <p:spPr>
          <a:xfrm>
            <a:off x="1043608" y="0"/>
            <a:ext cx="7643192" cy="465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III.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 бюджета</a:t>
            </a:r>
          </a:p>
        </p:txBody>
      </p:sp>
      <p:graphicFrame>
        <p:nvGraphicFramePr>
          <p:cNvPr id="4" name="Содержимое 4"/>
          <p:cNvGraphicFramePr/>
          <p:nvPr/>
        </p:nvGraphicFramePr>
        <p:xfrm>
          <a:off x="609600" y="2859782"/>
          <a:ext cx="8077200" cy="2019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Заголовок 1"/>
          <p:cNvSpPr txBox="1"/>
          <p:nvPr/>
        </p:nvSpPr>
        <p:spPr>
          <a:xfrm>
            <a:off x="609600" y="491902"/>
            <a:ext cx="80772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 бюджета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Слободо-Туринского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муниципального района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1043640" y="267480"/>
            <a:ext cx="6403234" cy="36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40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chemeClr val="accent5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Расходы бюджета</a:t>
            </a:r>
            <a:endParaRPr lang="ru-RU" sz="2000" b="0" strike="noStrike" spc="-1" dirty="0">
              <a:solidFill>
                <a:schemeClr val="accent5">
                  <a:lumMod val="75000"/>
                </a:schemeClr>
              </a:solidFill>
              <a:latin typeface="Arial" panose="020B0604020202020204"/>
            </a:endParaRPr>
          </a:p>
        </p:txBody>
      </p:sp>
      <p:graphicFrame>
        <p:nvGraphicFramePr>
          <p:cNvPr id="6" name="Diagram6"/>
          <p:cNvGraphicFramePr/>
          <p:nvPr/>
        </p:nvGraphicFramePr>
        <p:xfrm>
          <a:off x="424282" y="1275480"/>
          <a:ext cx="7593177" cy="374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8" name="CustomShape 2"/>
          <p:cNvSpPr/>
          <p:nvPr/>
        </p:nvSpPr>
        <p:spPr>
          <a:xfrm>
            <a:off x="981720" y="123480"/>
            <a:ext cx="1654920" cy="287640"/>
          </a:xfrm>
          <a:prstGeom prst="rect">
            <a:avLst/>
          </a:prstGeom>
          <a:noFill/>
          <a:ln w="0"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IV. </a:t>
            </a:r>
            <a:r>
              <a:rPr lang="ru-RU" sz="13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Расходы бюджета</a:t>
            </a:r>
            <a:endParaRPr lang="ru-RU" sz="1300" b="0" strike="noStrike" spc="-1">
              <a:latin typeface="Arial" panose="020B0604020202020204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424282" y="627480"/>
            <a:ext cx="7666329" cy="501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78000" lnSpcReduction="20000"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000" b="0" i="1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	     Расходы </a:t>
            </a:r>
            <a:r>
              <a:rPr lang="ru-RU" sz="2000" b="0" i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бюджета –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денежные средства, направляемые на финансовое обеспечение полномочий и функций местного самоуправления</a:t>
            </a:r>
            <a:endParaRPr lang="ru-RU" sz="20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1043640" y="0"/>
            <a:ext cx="7641000" cy="51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IV. </a:t>
            </a:r>
            <a:r>
              <a:rPr lang="ru-RU" sz="1300" b="0" strike="noStrike" spc="-1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Расходы бюджета</a:t>
            </a:r>
            <a:endParaRPr lang="ru-RU" sz="1300" b="0" strike="noStrike" spc="-1">
              <a:latin typeface="Arial" panose="020B0604020202020204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431597" y="339480"/>
            <a:ext cx="8253042" cy="6041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0000" lnSpcReduction="20000"/>
          </a:bodyPr>
          <a:lstStyle/>
          <a:p>
            <a:pPr marL="365760" indent="-281305" algn="just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2400" b="0" strike="noStrike" spc="-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Структура расходов бюджета </a:t>
            </a: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                                                                                                                                                                    		</a:t>
            </a:r>
            <a:r>
              <a:rPr lang="ru-RU" sz="1200" b="0" strike="noStrike" spc="-1" dirty="0" err="1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тыс.рублей</a:t>
            </a:r>
            <a:endParaRPr lang="ru-RU" sz="1200" b="0" strike="noStrike" spc="-1" dirty="0">
              <a:latin typeface="Arial" panose="020B0604020202020204"/>
            </a:endParaRPr>
          </a:p>
          <a:p>
            <a:pPr marL="365760" indent="-281305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endParaRPr lang="ru-RU" sz="1200" b="0" strike="noStrike" spc="-1" dirty="0">
              <a:latin typeface="Arial" panose="020B0604020202020204"/>
            </a:endParaRPr>
          </a:p>
        </p:txBody>
      </p:sp>
      <p:graphicFrame>
        <p:nvGraphicFramePr>
          <p:cNvPr id="222" name="Table 3"/>
          <p:cNvGraphicFramePr/>
          <p:nvPr/>
        </p:nvGraphicFramePr>
        <p:xfrm>
          <a:off x="431596" y="1016813"/>
          <a:ext cx="8253043" cy="3899007"/>
        </p:xfrm>
        <a:graphic>
          <a:graphicData uri="http://schemas.openxmlformats.org/drawingml/2006/table">
            <a:tbl>
              <a:tblPr/>
              <a:tblGrid>
                <a:gridCol w="4176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4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Показатель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2022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2023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2024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8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1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ВСЕГО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в том числе: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1" strike="noStrike" spc="-1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Times New Roman" panose="02020603050405020304"/>
                        </a:rPr>
                        <a:t>1 016</a:t>
                      </a:r>
                      <a:r>
                        <a:rPr lang="ru-RU" sz="900" b="1" strike="noStrike" spc="-1" baseline="0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Times New Roman" panose="02020603050405020304"/>
                        </a:rPr>
                        <a:t> 812,2</a:t>
                      </a:r>
                      <a:endParaRPr lang="ru-RU" sz="900" b="1" strike="noStrike" spc="-1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1" strike="noStrike" spc="-1" dirty="0" smtClean="0">
                          <a:latin typeface="Liberation Serif" panose="02020603050405020304" pitchFamily="18" charset="0"/>
                        </a:rPr>
                        <a:t> 927 657,2</a:t>
                      </a:r>
                      <a:endParaRPr lang="ru-RU" sz="900" b="1" strike="noStrike" spc="-1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1" strike="noStrike" spc="-1" dirty="0" smtClean="0">
                          <a:latin typeface="Liberation Serif" panose="02020603050405020304" pitchFamily="18" charset="0"/>
                        </a:rPr>
                        <a:t>944 615,5</a:t>
                      </a:r>
                      <a:endParaRPr lang="ru-RU" sz="900" b="1" strike="noStrike" spc="-1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Общегосударственные вопросы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70 140,4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64 223,5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66 960,6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Национальная оборона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Национальная безопасность и правоохранительная деятельность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latin typeface="Liberation Serif" panose="02020603050405020304" pitchFamily="18" charset="0"/>
                        </a:rPr>
                        <a:t>9 071,0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9 329,0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</a:t>
                      </a: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621,0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Национальная экономика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12</a:t>
                      </a:r>
                      <a:r>
                        <a:rPr lang="ru-RU" sz="900" b="0" strike="noStrike" spc="-1" baseline="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325,0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baseline="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28 679,6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baseline="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26 175,1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Жилищно-коммунальное хозяйство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6 883,0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35,0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35,0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Охрана окружающей среды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1 906,0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445,0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584,1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Образование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538 037,9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524 072,8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523 048,9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Культура, кинематография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baseline="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10 334,0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baseline="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7 166,0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8 097,0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Социальная политика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89 364,0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92 543,5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94</a:t>
                      </a:r>
                      <a:r>
                        <a:rPr lang="ru-RU" sz="900" b="0" strike="noStrike" spc="-1" baseline="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912,1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Физическая культура и спорт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r>
                        <a:rPr lang="ru-RU" sz="900" b="0" strike="noStrike" spc="-1" baseline="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123</a:t>
                      </a: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,9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r>
                        <a:rPr lang="ru-RU" sz="900" b="0" strike="noStrike" spc="-1" baseline="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000</a:t>
                      </a: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,0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r>
                        <a:rPr lang="ru-RU" sz="900" b="0" strike="noStrike" spc="-1" baseline="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000</a:t>
                      </a: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,0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Средства массовой информации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 </a:t>
                      </a: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700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baseline="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1  8</a:t>
                      </a: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1 800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Обслуживание государственного и муниципального долга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10,0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10,0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10,0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Межбюджетные трансферты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275</a:t>
                      </a:r>
                      <a:r>
                        <a:rPr lang="ru-RU" sz="900" b="0" strike="noStrike" spc="-1" baseline="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917,0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185 122,0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185 467,0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Условно утвержденные расходы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-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13 230,8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26 904,7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457200" y="411480"/>
            <a:ext cx="8227440" cy="64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5500" lnSpcReduction="20000"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      </a:t>
            </a:r>
            <a:r>
              <a:rPr lang="ru-RU" sz="2300" b="1" strike="noStrike" spc="-1" dirty="0">
                <a:solidFill>
                  <a:schemeClr val="accent5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Расходы </a:t>
            </a:r>
            <a:r>
              <a:rPr lang="ru-RU" sz="2300" b="1" strike="noStrike" spc="-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бюджета по годам</a:t>
            </a:r>
            <a:r>
              <a:rPr lang="ru-RU" sz="3200" b="1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/>
            </a:r>
            <a:br>
              <a:rPr lang="ru-RU" sz="3200" b="1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</a:br>
            <a:endParaRPr lang="ru-RU" sz="1600" b="0" strike="noStrike" spc="-1" dirty="0">
              <a:latin typeface="Arial" panose="020B0604020202020204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336499" y="980237"/>
            <a:ext cx="7307885" cy="36774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1000" lnSpcReduction="10000"/>
          </a:bodyPr>
          <a:lstStyle/>
          <a:p>
            <a:pPr marL="365760" indent="-28130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2022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год –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1 016 812,2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тыс. рублей, что на </a:t>
            </a:r>
            <a:endParaRPr lang="ru-RU" sz="24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	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89 066,6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тыс. рублей или на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9,6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% превышает  уточненный бюджет по расходам на </a:t>
            </a:r>
            <a:endParaRPr lang="ru-RU" sz="24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	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2021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год;</a:t>
            </a:r>
            <a:endParaRPr lang="ru-RU" sz="24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charset="2"/>
              <a:buChar char="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2023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год –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927 657,2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тыс. рублей в том числе общий объем условно утвержденных расходов – </a:t>
            </a:r>
            <a:endParaRPr lang="ru-RU" sz="24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	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13 230,8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тыс. рублей;</a:t>
            </a:r>
            <a:endParaRPr lang="ru-RU" sz="24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charset="2"/>
              <a:buChar char="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2024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год –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944 615,5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тыс. рублей в том числе общий объем условно утвержденных расходов – </a:t>
            </a:r>
            <a:endParaRPr lang="ru-RU" sz="24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	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26 904,7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тыс. рублей;</a:t>
            </a:r>
            <a:endParaRPr lang="ru-RU" sz="2400" b="0" strike="noStrike" spc="-1" dirty="0">
              <a:latin typeface="Arial" panose="020B0604020202020204"/>
            </a:endParaRPr>
          </a:p>
          <a:p>
            <a:pPr marL="365760" indent="-281305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endParaRPr lang="ru-RU" sz="2400" b="0" strike="noStrike" spc="-1" dirty="0">
              <a:latin typeface="Arial" panose="020B0604020202020204"/>
            </a:endParaRPr>
          </a:p>
        </p:txBody>
      </p:sp>
      <p:sp>
        <p:nvSpPr>
          <p:cNvPr id="225" name="CustomShape 3"/>
          <p:cNvSpPr/>
          <p:nvPr/>
        </p:nvSpPr>
        <p:spPr>
          <a:xfrm>
            <a:off x="457200" y="0"/>
            <a:ext cx="8227440" cy="51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3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            </a:t>
            </a:r>
            <a:r>
              <a:rPr lang="en-US" sz="13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IV. </a:t>
            </a:r>
            <a:r>
              <a:rPr lang="ru-RU" sz="13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Расходы бюджета</a:t>
            </a:r>
            <a:endParaRPr lang="ru-RU" sz="1300" b="0" strike="noStrike" spc="-1"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>
          <a:xfrm>
            <a:off x="1043608" y="0"/>
            <a:ext cx="7581528" cy="5195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30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IV. </a:t>
            </a:r>
            <a:r>
              <a:rPr lang="ru-RU" sz="130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 бюджета</a:t>
            </a:r>
            <a:endParaRPr lang="ru-RU" sz="13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3" name="Содержимое 10"/>
          <p:cNvGraphicFramePr/>
          <p:nvPr/>
        </p:nvGraphicFramePr>
        <p:xfrm>
          <a:off x="1043608" y="1053390"/>
          <a:ext cx="7581528" cy="3708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/>
          <p:nvPr/>
        </p:nvSpPr>
        <p:spPr>
          <a:xfrm>
            <a:off x="1043608" y="357504"/>
            <a:ext cx="6469102" cy="52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СТРУКТУРА РАСХОДОВ БЮДЖЕТА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1043640" y="141480"/>
            <a:ext cx="7641000" cy="26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I.</a:t>
            </a:r>
            <a:r>
              <a:rPr lang="ru-RU" sz="1400" b="0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 Вводная часть</a:t>
            </a:r>
            <a:endParaRPr lang="ru-RU" sz="1400" b="0" strike="noStrike" spc="-1" dirty="0">
              <a:latin typeface="Arial" panose="020B0604020202020204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401283" y="465480"/>
            <a:ext cx="7604651" cy="412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65760" indent="-281305"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Основные понятия:</a:t>
            </a:r>
            <a:endParaRPr lang="ru-RU" sz="28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charset="2"/>
              <a:buChar char=""/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Бюджет района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– форма образования и расходования денежных средств, предназначенных для финансового обеспечения задач и функций района.</a:t>
            </a:r>
            <a:endParaRPr lang="ru-RU" sz="16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charset="2"/>
              <a:buChar char=""/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Доходы бюджета района –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поступающие в бюджет денежные средства.</a:t>
            </a:r>
            <a:endParaRPr lang="ru-RU" sz="16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charset="2"/>
              <a:buChar char=""/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Расходы бюджета района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– выплачиваемые из бюджета денежные средства.</a:t>
            </a:r>
            <a:endParaRPr lang="ru-RU" sz="16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charset="2"/>
              <a:buChar char=""/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Дефицит бюджета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– превышение расходов бюджета над доходами.</a:t>
            </a:r>
            <a:endParaRPr lang="ru-RU" sz="16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charset="2"/>
              <a:buChar char=""/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Профицит бюджета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– превышение доходов над его расходами.</a:t>
            </a:r>
            <a:endParaRPr lang="ru-RU" sz="16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charset="2"/>
              <a:buChar char=""/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Муниципальный долг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– сумма задолженности района внешним и внутренним кредиторам.</a:t>
            </a:r>
            <a:endParaRPr lang="ru-RU" sz="16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charset="2"/>
              <a:buChar char=""/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Межбюджетные трансферты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– денежные средства, направляемые из одного уровня бюджетной системы в другой.</a:t>
            </a:r>
            <a:endParaRPr lang="ru-RU" sz="16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charset="2"/>
              <a:buChar char=""/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Муниципальная программа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– формирование и исполнение бюджета по расходам на основе ведомственных, базовых, (отраслевых) перечней услуг.</a:t>
            </a:r>
            <a:endParaRPr lang="ru-RU" sz="16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438912" y="411480"/>
            <a:ext cx="7168896" cy="93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     Установлен </a:t>
            </a:r>
            <a:r>
              <a:rPr lang="ru-RU" sz="2000" b="0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объем бюджетных ассигнований на реализацию </a:t>
            </a:r>
            <a:r>
              <a:rPr lang="ru-RU" sz="2000" b="0" strike="noStrike" spc="-1" dirty="0" smtClean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13 </a:t>
            </a:r>
            <a:r>
              <a:rPr lang="ru-RU" sz="2000" b="0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муниципальных </a:t>
            </a:r>
            <a:r>
              <a:rPr lang="ru-RU" sz="2000" b="0" strike="noStrike" spc="-1" dirty="0" smtClean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программ</a:t>
            </a:r>
            <a:endParaRPr lang="ru-RU" sz="2000" b="0" strike="noStrike" spc="-1" dirty="0">
              <a:latin typeface="Arial" panose="020B0604020202020204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541325" y="1492301"/>
            <a:ext cx="7176211" cy="31002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5760" indent="-28130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2022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год –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1 003 070,8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тыс. рублей или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98,65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% расходов бюджета;</a:t>
            </a:r>
            <a:endParaRPr lang="ru-RU" sz="24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2023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год –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903 275,6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тыс. рублей или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98,78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% расходов бюджета;</a:t>
            </a:r>
            <a:endParaRPr lang="ru-RU" sz="24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2024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год –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906 127,4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тыс. рублей или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98,74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% расходов бюджета. </a:t>
            </a:r>
            <a:endParaRPr lang="ru-RU" sz="2400" b="0" strike="noStrike" spc="-1" dirty="0">
              <a:latin typeface="Arial" panose="020B0604020202020204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1043640" y="0"/>
            <a:ext cx="7579440" cy="51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3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IV. </a:t>
            </a:r>
            <a:r>
              <a:rPr lang="ru-RU" sz="13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Расходы бюджета</a:t>
            </a:r>
            <a:endParaRPr lang="ru-RU" sz="1300" b="0" strike="noStrike" spc="-1"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>
          <a:xfrm>
            <a:off x="358446" y="411510"/>
            <a:ext cx="7732166" cy="6517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Структура расходов бюджета на 2022 год по основным разделам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3" name="Содержимое 5"/>
          <p:cNvGraphicFramePr/>
          <p:nvPr/>
        </p:nvGraphicFramePr>
        <p:xfrm>
          <a:off x="287383" y="987424"/>
          <a:ext cx="8641080" cy="4035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/>
          <p:nvPr/>
        </p:nvSpPr>
        <p:spPr>
          <a:xfrm>
            <a:off x="1043608" y="0"/>
            <a:ext cx="7581528" cy="519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IV.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 бюджета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1043639" y="371066"/>
            <a:ext cx="7579438" cy="4836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1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      Динамика </a:t>
            </a:r>
            <a:r>
              <a:rPr lang="ru-RU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расходов бюджета на </a:t>
            </a:r>
            <a:r>
              <a:rPr lang="ru-RU" spc="-1" dirty="0" smtClean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2022 </a:t>
            </a:r>
            <a:r>
              <a:rPr lang="ru-RU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год в сравнении                                                                      с </a:t>
            </a:r>
            <a:r>
              <a:rPr lang="ru-RU" spc="-1" dirty="0" smtClean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2020 </a:t>
            </a:r>
            <a:r>
              <a:rPr lang="ru-RU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и </a:t>
            </a:r>
            <a:r>
              <a:rPr lang="ru-RU" spc="-1" dirty="0" smtClean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2021 годами</a:t>
            </a:r>
            <a:endParaRPr lang="ru-RU" sz="1400" b="0" strike="noStrike" spc="-1" dirty="0">
              <a:latin typeface="Arial" panose="020B0604020202020204"/>
            </a:endParaRPr>
          </a:p>
        </p:txBody>
      </p:sp>
      <p:graphicFrame>
        <p:nvGraphicFramePr>
          <p:cNvPr id="3" name="Table 2"/>
          <p:cNvGraphicFramePr/>
          <p:nvPr/>
        </p:nvGraphicFramePr>
        <p:xfrm>
          <a:off x="1043639" y="985320"/>
          <a:ext cx="7579438" cy="3973589"/>
        </p:xfrm>
        <a:graphic>
          <a:graphicData uri="http://schemas.openxmlformats.org/drawingml/2006/table">
            <a:tbl>
              <a:tblPr/>
              <a:tblGrid>
                <a:gridCol w="336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9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57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Наименование расходов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На 01</a:t>
                      </a:r>
                      <a:r>
                        <a:rPr lang="en-US" sz="9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.01.20</a:t>
                      </a:r>
                      <a:r>
                        <a:rPr lang="ru-RU" sz="9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 года 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На 01</a:t>
                      </a:r>
                      <a:r>
                        <a:rPr lang="en-US" sz="9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.01.20</a:t>
                      </a:r>
                      <a:r>
                        <a:rPr lang="ru-RU" sz="9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21 года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2022 </a:t>
                      </a:r>
                      <a:r>
                        <a:rPr lang="ru-RU" sz="9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год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План 2022г</a:t>
                      </a:r>
                      <a:r>
                        <a:rPr lang="ru-RU" sz="9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. к плану на </a:t>
                      </a:r>
                      <a:r>
                        <a:rPr lang="en-US" sz="9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01.01.20</a:t>
                      </a:r>
                      <a:r>
                        <a:rPr lang="ru-RU" sz="9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21</a:t>
                      </a:r>
                      <a:r>
                        <a:rPr lang="en-US" sz="9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ru-RU" sz="9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в %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Общегосударственные вопросы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62 604,1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67 218,7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70 140,4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104,35</a:t>
                      </a:r>
                      <a:endParaRPr lang="ru-RU" sz="9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Национальная оборона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ru-RU" sz="9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5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Национальная безопасность и правоохранительная деятельность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8 982,0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11 890,0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9 071,0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76,29</a:t>
                      </a:r>
                      <a:endParaRPr lang="ru-RU" sz="9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Национальная экономика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70 445,5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13 467,1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12 325,0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91,52</a:t>
                      </a:r>
                      <a:endParaRPr lang="ru-RU" sz="9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Жилищно-коммунальное хозяйство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18 606,0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10 089,0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6 883,0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68,22</a:t>
                      </a:r>
                      <a:endParaRPr lang="ru-RU" sz="9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5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Охрана окружающей среды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900,0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3 012,0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1 906,0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63,28</a:t>
                      </a:r>
                      <a:endParaRPr lang="ru-RU" sz="9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9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Образование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464 027,0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480 995,0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538 037,9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111,86</a:t>
                      </a:r>
                      <a:endParaRPr lang="ru-RU" sz="9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Культура, кинематография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8 560,1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9 326,0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10 334,0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110,81</a:t>
                      </a:r>
                      <a:endParaRPr lang="ru-RU" sz="9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Социальная политика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78 865,4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88 095,7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89 364,0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101,44</a:t>
                      </a:r>
                      <a:endParaRPr lang="ru-RU" sz="9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Физическая культура и спорт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999,0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1 123,9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112,39</a:t>
                      </a:r>
                      <a:endParaRPr lang="ru-RU" sz="9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Средства массовой информации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1 400,0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1 600,0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106,25</a:t>
                      </a:r>
                      <a:endParaRPr lang="ru-RU" sz="9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Обслуживание государственного и муниципального долга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8,0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76,92</a:t>
                      </a:r>
                      <a:endParaRPr lang="ru-RU" sz="9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Межбюджетные трансферты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161 262,7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206 423,0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275 917,0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133,67</a:t>
                      </a:r>
                      <a:endParaRPr lang="ru-RU" sz="9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Итого: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877 727,5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894 504,7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1 016 812,2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113,67</a:t>
                      </a:r>
                      <a:endParaRPr lang="ru-RU" sz="9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CustomShape 3"/>
          <p:cNvSpPr/>
          <p:nvPr/>
        </p:nvSpPr>
        <p:spPr>
          <a:xfrm>
            <a:off x="1043640" y="0"/>
            <a:ext cx="7579440" cy="51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3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IV. </a:t>
            </a:r>
            <a:r>
              <a:rPr lang="ru-RU" sz="13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Расходы бюджета</a:t>
            </a:r>
            <a:endParaRPr lang="ru-RU" sz="1300" b="0" strike="noStrike" spc="-1">
              <a:latin typeface="Arial" panose="020B0604020202020204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5784574" y="728869"/>
            <a:ext cx="1643269" cy="2517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68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тыс. рублей</a:t>
            </a:r>
            <a:endParaRPr lang="ru-RU" sz="14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http://geo.webnabor.com/iz/Flag_Slobodo-Turinsky_rayon_Sverdlovsk_oblast.png"/>
          <p:cNvPicPr/>
          <p:nvPr/>
        </p:nvPicPr>
        <p:blipFill>
          <a:blip r:embed="rId2" cstate="print">
            <a:lum bright="50000"/>
          </a:blip>
          <a:stretch>
            <a:fillRect/>
          </a:stretch>
        </p:blipFill>
        <p:spPr>
          <a:xfrm>
            <a:off x="336499" y="123480"/>
            <a:ext cx="8039405" cy="4894560"/>
          </a:xfrm>
          <a:prstGeom prst="rect">
            <a:avLst/>
          </a:prstGeom>
          <a:ln w="9525">
            <a:noFill/>
          </a:ln>
        </p:spPr>
      </p:pic>
      <p:sp>
        <p:nvSpPr>
          <p:cNvPr id="3" name="CustomShape 1"/>
          <p:cNvSpPr/>
          <p:nvPr/>
        </p:nvSpPr>
        <p:spPr>
          <a:xfrm>
            <a:off x="746148" y="205920"/>
            <a:ext cx="7629756" cy="85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Общегосударственные вопросы</a:t>
            </a:r>
            <a:br>
              <a:rPr lang="ru-RU" sz="1600" b="1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</a:br>
            <a:r>
              <a:rPr lang="ru-RU" sz="1600" b="1" strike="noStrike" spc="-1" dirty="0" smtClean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70 140,4</a:t>
            </a:r>
            <a:r>
              <a:rPr lang="ru-RU" sz="1600" b="0" strike="noStrike" spc="-1" dirty="0" smtClean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тыс. руб. – будет направлено на финансирование общегосударственных вопросов в </a:t>
            </a:r>
            <a:r>
              <a:rPr lang="ru-RU" sz="1600" b="0" strike="noStrike" spc="-1" dirty="0" smtClean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2022 </a:t>
            </a:r>
            <a:r>
              <a:rPr lang="ru-RU" sz="1600" b="0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году</a:t>
            </a:r>
            <a:endParaRPr lang="ru-RU" sz="1600" b="0" strike="noStrike" spc="-1" dirty="0">
              <a:latin typeface="Arial" panose="020B0604020202020204"/>
            </a:endParaRPr>
          </a:p>
        </p:txBody>
      </p:sp>
      <p:graphicFrame>
        <p:nvGraphicFramePr>
          <p:cNvPr id="4" name="Table 2"/>
          <p:cNvGraphicFramePr/>
          <p:nvPr/>
        </p:nvGraphicFramePr>
        <p:xfrm>
          <a:off x="746148" y="1126800"/>
          <a:ext cx="7344465" cy="3345180"/>
        </p:xfrm>
        <a:graphic>
          <a:graphicData uri="http://schemas.openxmlformats.org/drawingml/2006/table">
            <a:tbl>
              <a:tblPr/>
              <a:tblGrid>
                <a:gridCol w="3638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1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1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4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1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Подраздел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2020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год </a:t>
                      </a: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(уточнен)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тыс. руб.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2021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год </a:t>
                      </a: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(уточнен)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тыс. руб.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2022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год (прогноз) руб.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2023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год (прогноз) тыс. руб.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2024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год (прогноз) тыс. руб.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Общегосударственные вопросы, всего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62 604,1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67 218,7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70 140,4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64 223,5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66 960,6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в том числе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Функционирование высшего должностного лица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1 740,3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1 791,0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1 875,0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1 949,0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2 027,0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Функционирование законодательных (представительных) органов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3 102,7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3 210,2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3 349,0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3 486,8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3 601,4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Функционирование местных администраций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16 340,0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16 652,0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17 417,0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18 960,0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19 557,0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Судебная система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1,5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Обеспечение деятельности финансовых и органов финансового (финансово-бюджетного) надзора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15 250,4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16 149,8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17 524,0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16 653,8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17 464,6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Обеспечение проведения выборов и референдумов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1 992,0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Резервные фонды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2 800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2 800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Другие общегосударственные вопросы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23 269,2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24 617,3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27 075,4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23 173,9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24 310,6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CustomShape 3"/>
          <p:cNvSpPr/>
          <p:nvPr/>
        </p:nvSpPr>
        <p:spPr>
          <a:xfrm>
            <a:off x="1043640" y="0"/>
            <a:ext cx="7579440" cy="51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3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IV. </a:t>
            </a:r>
            <a:r>
              <a:rPr lang="ru-RU" sz="13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Расходы бюджета</a:t>
            </a:r>
            <a:endParaRPr lang="ru-RU" sz="13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vladtime.ru/uploads/posts/2017-11/1511275945_154448_image_large.jpg"/>
          <p:cNvPicPr/>
          <p:nvPr/>
        </p:nvPicPr>
        <p:blipFill>
          <a:blip r:embed="rId2" cstate="print">
            <a:lum bright="60000"/>
          </a:blip>
          <a:srcRect/>
          <a:stretch>
            <a:fillRect/>
          </a:stretch>
        </p:blipFill>
        <p:spPr bwMode="auto">
          <a:xfrm flipH="1">
            <a:off x="351128" y="205740"/>
            <a:ext cx="8274007" cy="481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/>
          <p:nvPr/>
        </p:nvSpPr>
        <p:spPr>
          <a:xfrm>
            <a:off x="555954" y="205740"/>
            <a:ext cx="7936993" cy="85725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Национальная оборона</a:t>
            </a:r>
            <a:b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передача полномочий в бюджеты сельских поселений на осуществление первичного воинского учета на территориях, где отсутствуют военные комиссариаты в           2022 году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" name="Содержимое 4"/>
          <p:cNvGraphicFramePr/>
          <p:nvPr/>
        </p:nvGraphicFramePr>
        <p:xfrm>
          <a:off x="555954" y="1126967"/>
          <a:ext cx="7936993" cy="1338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1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Подраздел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2020 год (уточнен)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2021 год (уточнен)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2022 год (прогноз)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 год (прогноз)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2024 год (прогноз)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038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Национальная оборона, всего</a:t>
                      </a:r>
                      <a:endParaRPr lang="ru-RU" sz="1000" b="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1 067,7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1 375,2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dirty="0" smtClean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2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том числе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Мобилизационная и войсковая подготовка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1 067,7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1 375,2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dirty="0" smtClean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/>
          <p:nvPr/>
        </p:nvSpPr>
        <p:spPr>
          <a:xfrm>
            <a:off x="1043608" y="0"/>
            <a:ext cx="7581528" cy="519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IV.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 бюджета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55954" y="2571750"/>
          <a:ext cx="7936993" cy="2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urasian-defence.ru/sites/default/files/Kupriyanov/2017/201711/20171111/2071111exclanalit2/zast.jpg"/>
          <p:cNvPicPr/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402336" y="1"/>
            <a:ext cx="8383219" cy="501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/>
          <p:nvPr/>
        </p:nvSpPr>
        <p:spPr>
          <a:xfrm>
            <a:off x="621790" y="205740"/>
            <a:ext cx="8003345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Национальная безопасность и правоохранительная деятельность</a:t>
            </a:r>
            <a:b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9 071,0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тыс. рублей – будет направлено на финансирование в 2022 году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" name="Содержимое 4"/>
          <p:cNvGraphicFramePr/>
          <p:nvPr/>
        </p:nvGraphicFramePr>
        <p:xfrm>
          <a:off x="621790" y="1126967"/>
          <a:ext cx="8003345" cy="1946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6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77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419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Подраздел</a:t>
                      </a:r>
                      <a:endParaRPr lang="ru-RU" sz="9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2020 год (уточнен) тыс. руб.</a:t>
                      </a:r>
                      <a:endParaRPr lang="ru-RU" sz="9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2021 год (уточнен) тыс. руб.</a:t>
                      </a:r>
                      <a:endParaRPr lang="ru-RU" sz="9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2022 год (прогноз) тыс. руб.</a:t>
                      </a:r>
                      <a:endParaRPr lang="ru-RU" sz="9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 год (прогноз) тыс. руб.</a:t>
                      </a:r>
                      <a:endParaRPr lang="ru-RU" sz="9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2024 год (прогноз) тыс. руб.</a:t>
                      </a:r>
                      <a:endParaRPr lang="ru-RU" sz="9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061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Национальная безопасность и правоохранительная деятельность, всего</a:t>
                      </a:r>
                      <a:endParaRPr lang="ru-RU" sz="900" b="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8 743,0</a:t>
                      </a:r>
                      <a:endParaRPr lang="ru-RU" sz="9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11 890,0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9 071,0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 9 329,0</a:t>
                      </a:r>
                      <a:endParaRPr lang="ru-RU" sz="9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9 621,0</a:t>
                      </a:r>
                      <a:endParaRPr lang="ru-RU" sz="9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533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том числе</a:t>
                      </a:r>
                      <a:endParaRPr lang="ru-RU" sz="9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36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Защита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9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 493,0</a:t>
                      </a:r>
                      <a:endParaRPr lang="ru-RU" sz="9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11 745,0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8 212,0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8 494,0</a:t>
                      </a:r>
                      <a:endParaRPr lang="ru-RU" sz="9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8 786,0</a:t>
                      </a:r>
                      <a:endParaRPr lang="ru-RU" sz="9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36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Другие вопросы в области национальной безопасности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и правоохранительной деятельности</a:t>
                      </a:r>
                      <a:endParaRPr lang="ru-RU" sz="9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9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235,0</a:t>
                      </a:r>
                      <a:endParaRPr lang="ru-RU" sz="9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235,0</a:t>
                      </a:r>
                      <a:endParaRPr lang="ru-RU" sz="9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819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Гражданская оборона</a:t>
                      </a:r>
                      <a:endParaRPr lang="ru-RU" sz="9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9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9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/>
          <p:nvPr/>
        </p:nvSpPr>
        <p:spPr>
          <a:xfrm>
            <a:off x="1043608" y="0"/>
            <a:ext cx="7581528" cy="519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IV.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 бюджета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21790" y="3219822"/>
          <a:ext cx="8003345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inobzor.ru/uploads/posts/2017-02/org_zcbz957.jpeg"/>
          <p:cNvPicPr/>
          <p:nvPr/>
        </p:nvPicPr>
        <p:blipFill>
          <a:blip r:embed="rId2" cstate="print">
            <a:lum bright="50000"/>
          </a:blip>
          <a:srcRect/>
          <a:stretch>
            <a:fillRect/>
          </a:stretch>
        </p:blipFill>
        <p:spPr bwMode="auto">
          <a:xfrm>
            <a:off x="380389" y="123478"/>
            <a:ext cx="803209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/>
          <p:nvPr/>
        </p:nvSpPr>
        <p:spPr>
          <a:xfrm>
            <a:off x="1435608" y="205740"/>
            <a:ext cx="6808622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Национальная экономика</a:t>
            </a:r>
            <a:b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12 325,0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– тыс. руб. – будет направлено на финансирование 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национальной экономики в 2022 году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" name="Содержимое 4"/>
          <p:cNvGraphicFramePr/>
          <p:nvPr/>
        </p:nvGraphicFramePr>
        <p:xfrm>
          <a:off x="380389" y="1126967"/>
          <a:ext cx="7863841" cy="2029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5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3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3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37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Подраздел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2020 год (уточнен)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2021 год (уточнен)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2022 год (прогноз)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 год (прогноз)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2024 год (прогноз)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Национальная экономика, всего</a:t>
                      </a:r>
                      <a:endParaRPr lang="ru-RU" sz="1000" b="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67 208,5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13 467,1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12 325,0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28 679,6,0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26 175,1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24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том числе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Сельское хозяйство и рыболовство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531,5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654,0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651,8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Транспорт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4526,0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5 350,0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7 427,0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7 427,0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7 427,0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58 639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7 022,0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3 179,0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19 723,6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17 221,3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3 512,0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1 045,0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875,0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875,0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/>
          <p:nvPr/>
        </p:nvSpPr>
        <p:spPr>
          <a:xfrm>
            <a:off x="1043608" y="0"/>
            <a:ext cx="7581528" cy="519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IV.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 бюджета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80389" y="3219822"/>
          <a:ext cx="8032091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voidvor.com/wp-content/uploads/1504173878.jpg-1760--1098-Google-Chrome-min.jpg"/>
          <p:cNvPicPr/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307238" y="123478"/>
            <a:ext cx="831789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/>
          <p:nvPr/>
        </p:nvSpPr>
        <p:spPr>
          <a:xfrm>
            <a:off x="453541" y="205740"/>
            <a:ext cx="8017461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Жилищно-коммунальное хозяйство</a:t>
            </a:r>
            <a:b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6 883,0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тыс. руб. – будет направлено на финансирование жилищно-коммунальное хозяйство в 2022 году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" name="Содержимое 4"/>
          <p:cNvGraphicFramePr/>
          <p:nvPr/>
        </p:nvGraphicFramePr>
        <p:xfrm>
          <a:off x="453542" y="1126967"/>
          <a:ext cx="8017460" cy="1933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4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0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Подраздел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2020 год (уточнен)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2021 год (уточнен)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2022 год (прогноз)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 год (прогноз)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2024 год (прогноз)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Жилищно-коммунальное хозяйство, всего</a:t>
                      </a:r>
                      <a:endParaRPr lang="ru-RU" sz="1000" b="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18 556,0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10 089,0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6 883,0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24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том числе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Коммунальное хозяйство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339,0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Благоустройство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18 156,0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10 062,0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6 848,0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Другие вопросы в области жилищно-коммунального</a:t>
                      </a:r>
                      <a:r>
                        <a:rPr lang="ru-RU" sz="1000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хозяйства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61,0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/>
          <p:nvPr/>
        </p:nvSpPr>
        <p:spPr>
          <a:xfrm>
            <a:off x="1043608" y="0"/>
            <a:ext cx="7581528" cy="519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IV.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 бюджета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53541" y="3219822"/>
          <a:ext cx="7995515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https://semavi.ws/public/event_photo/ab/85/66f7080b19f4a37c916c38627cd9bfe7.jpg"/>
          <p:cNvPicPr/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414535" y="123480"/>
            <a:ext cx="8097926" cy="4894560"/>
          </a:xfrm>
          <a:prstGeom prst="rect">
            <a:avLst/>
          </a:prstGeom>
          <a:ln w="9525">
            <a:noFill/>
          </a:ln>
        </p:spPr>
      </p:pic>
      <p:sp>
        <p:nvSpPr>
          <p:cNvPr id="3" name="CustomShape 1"/>
          <p:cNvSpPr/>
          <p:nvPr/>
        </p:nvSpPr>
        <p:spPr>
          <a:xfrm>
            <a:off x="414536" y="205920"/>
            <a:ext cx="7961370" cy="85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Охрана окружающей среды</a:t>
            </a:r>
            <a:br>
              <a:rPr lang="ru-RU" sz="1600" b="1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</a:br>
            <a:r>
              <a:rPr lang="ru-RU" sz="1600" b="1" strike="noStrike" spc="-1" dirty="0" smtClean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1 906,0</a:t>
            </a:r>
            <a:r>
              <a:rPr lang="ru-RU" sz="1600" b="0" strike="noStrike" spc="-1" dirty="0" smtClean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тыс. руб. – будет направлено на финансирование в </a:t>
            </a:r>
            <a:r>
              <a:rPr lang="ru-RU" sz="1600" b="0" strike="noStrike" spc="-1" dirty="0" smtClean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2022 </a:t>
            </a:r>
            <a:r>
              <a:rPr lang="ru-RU" sz="1600" b="0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году</a:t>
            </a:r>
            <a:endParaRPr lang="ru-RU" sz="1600" b="0" strike="noStrike" spc="-1" dirty="0">
              <a:latin typeface="Arial" panose="020B0604020202020204"/>
            </a:endParaRPr>
          </a:p>
        </p:txBody>
      </p:sp>
      <p:graphicFrame>
        <p:nvGraphicFramePr>
          <p:cNvPr id="4" name="Table 2"/>
          <p:cNvGraphicFramePr/>
          <p:nvPr/>
        </p:nvGraphicFramePr>
        <p:xfrm>
          <a:off x="402338" y="1126800"/>
          <a:ext cx="7973567" cy="1280160"/>
        </p:xfrm>
        <a:graphic>
          <a:graphicData uri="http://schemas.openxmlformats.org/drawingml/2006/table">
            <a:tbl>
              <a:tblPr/>
              <a:tblGrid>
                <a:gridCol w="3950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5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45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4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1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Подраздел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2020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год </a:t>
                      </a: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(уточнен)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тыс. руб.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2021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год  </a:t>
                      </a: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(уточнен)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тыс. руб.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2022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год (прогноз) тыс. руб.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2023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год (прогноз) тыс. руб.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2024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год (прогноз) тыс. руб.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Охрана окружающей среды, всего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900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3 012,0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1 906,0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445,0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584,1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в том числе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Сбор, удаление отходов и очистка сточных вод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900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3 012,0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1 906,0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445,0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584,1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ustomShape 3"/>
          <p:cNvSpPr/>
          <p:nvPr/>
        </p:nvSpPr>
        <p:spPr>
          <a:xfrm>
            <a:off x="1043640" y="0"/>
            <a:ext cx="7579440" cy="51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3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IV. </a:t>
            </a:r>
            <a:r>
              <a:rPr lang="ru-RU" sz="13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Расходы бюджета</a:t>
            </a:r>
            <a:endParaRPr lang="ru-RU" sz="1300" b="0" strike="noStrike" spc="-1">
              <a:latin typeface="Arial" panose="020B0604020202020204"/>
            </a:endParaRPr>
          </a:p>
        </p:txBody>
      </p:sp>
      <p:sp>
        <p:nvSpPr>
          <p:cNvPr id="6" name="CustomShape 4"/>
          <p:cNvSpPr/>
          <p:nvPr/>
        </p:nvSpPr>
        <p:spPr>
          <a:xfrm>
            <a:off x="402338" y="2499840"/>
            <a:ext cx="7973567" cy="85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Средства массовой информации</a:t>
            </a:r>
            <a:br>
              <a:rPr lang="ru-RU" sz="1600" b="1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</a:br>
            <a:r>
              <a:rPr lang="ru-RU" sz="1600" b="0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1 </a:t>
            </a:r>
            <a:r>
              <a:rPr lang="ru-RU" sz="1600" b="0" strike="noStrike" spc="-1" dirty="0" smtClean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700 </a:t>
            </a:r>
            <a:r>
              <a:rPr lang="ru-RU" sz="1600" b="0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тыс. руб. – будет направлено на финансирование в </a:t>
            </a:r>
            <a:r>
              <a:rPr lang="ru-RU" sz="1600" b="0" strike="noStrike" spc="-1" dirty="0" smtClean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2022 </a:t>
            </a:r>
            <a:r>
              <a:rPr lang="ru-RU" sz="1600" b="0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году</a:t>
            </a:r>
            <a:endParaRPr lang="ru-RU" sz="1600" b="0" strike="noStrike" spc="-1" dirty="0">
              <a:latin typeface="Arial" panose="020B0604020202020204"/>
            </a:endParaRPr>
          </a:p>
        </p:txBody>
      </p:sp>
      <p:graphicFrame>
        <p:nvGraphicFramePr>
          <p:cNvPr id="7" name="Table 5"/>
          <p:cNvGraphicFramePr/>
          <p:nvPr/>
        </p:nvGraphicFramePr>
        <p:xfrm>
          <a:off x="402338" y="3363840"/>
          <a:ext cx="7973567" cy="1333500"/>
        </p:xfrm>
        <a:graphic>
          <a:graphicData uri="http://schemas.openxmlformats.org/drawingml/2006/table">
            <a:tbl>
              <a:tblPr/>
              <a:tblGrid>
                <a:gridCol w="3950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5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45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4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1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Подраздел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2020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год </a:t>
                      </a: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(уточнен)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тыс. руб.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2021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год </a:t>
                      </a: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(уточнен)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тыс. руб.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2022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год (прогноз) тыс. руб.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2023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год (прогноз) тыс. руб.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2024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год (прогноз) тыс. руб.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1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Средства массовой информации, всего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1 400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600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1 800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1 800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в том числе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Периодическая печать и  издательства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1 400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600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1 800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1 800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vbarinov.ru/files/%D0%9F%D0%B0%D1%82%D1%80%D0%B8%D0%BE%D1%82%D0%B8%D0%BA%D0%B0/%D1%80%D0%BE%D0%B4%D0%BE%D1%81%D0%BB%D0%BE%D0%B2%D0%BD%D0%B0%D1%8F%20%D0%BB%D0%B8%D0%BF%D0%BA%D0%B0%2014/MR_02_md.jpg"/>
          <p:cNvPicPr/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6225236" y="3435847"/>
            <a:ext cx="210678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vbarinov.ru/files/%D0%9F%D0%B0%D1%82%D1%80%D0%B8%D0%BE%D1%82%D0%B8%D0%BA%D0%B0/%D1%80%D0%BE%D0%B4%D0%BE%D1%81%D0%BB%D0%BE%D0%B2%D0%BD%D0%B0%D1%8F%20%D0%BB%D0%B8%D0%BF%D0%BA%D0%B0%2014/MR_09_md.jpg"/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31599" y="3435846"/>
            <a:ext cx="237012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/>
          <p:nvPr/>
        </p:nvSpPr>
        <p:spPr>
          <a:xfrm>
            <a:off x="351130" y="205740"/>
            <a:ext cx="8582558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Образование</a:t>
            </a:r>
            <a:r>
              <a:rPr lang="ru-RU" sz="16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6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538 037,9 тыс. руб. – будет направлено на финансирование образования в 2022 году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5" name="Содержимое 4"/>
          <p:cNvGraphicFramePr/>
          <p:nvPr/>
        </p:nvGraphicFramePr>
        <p:xfrm>
          <a:off x="431600" y="1126967"/>
          <a:ext cx="7900415" cy="2278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3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7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72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4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Подраздел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2020 год (уточнен)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2021 год (уточнен)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2022 год (уточнен)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 год (прогноз)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2024 год (прогноз)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Образование, всего</a:t>
                      </a:r>
                      <a:endParaRPr lang="ru-RU" sz="1000" b="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464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 165,0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480 995,0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538 037,9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524 072,8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523 048,9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24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том числе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Дошкольное образование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102 994,7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119 831,9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117 680,8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117 122,4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116 900,1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Общее образование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294 497,9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296 709,8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346 777,7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336 377,6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334 070,0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Дополнительное образование детей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35 377,9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35 763,6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40 594,3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36 526,0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36 910,0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Молодежная</a:t>
                      </a:r>
                      <a:r>
                        <a:rPr lang="ru-RU" sz="1000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политика и оздоровление детей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7 822,0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3 602,0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8 760,0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8 982,7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9 134,1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23 472,5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25 087,7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24225,1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25 064,1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26 034,7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/>
          <p:nvPr/>
        </p:nvSpPr>
        <p:spPr>
          <a:xfrm>
            <a:off x="1043608" y="0"/>
            <a:ext cx="7581528" cy="519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IV.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 бюджета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987824" y="3507854"/>
          <a:ext cx="3120368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565744" y="230760"/>
            <a:ext cx="6834975" cy="85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Бюджетный процесс </a:t>
            </a:r>
            <a:r>
              <a:rPr lang="ru-RU" sz="2400" b="0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– ежегодное формирование и исполнение бюджета</a:t>
            </a:r>
            <a:endParaRPr lang="ru-RU" sz="2400" b="0" strike="noStrike" spc="-1" dirty="0">
              <a:latin typeface="Arial" panose="020B0604020202020204"/>
            </a:endParaRPr>
          </a:p>
        </p:txBody>
      </p:sp>
      <p:graphicFrame>
        <p:nvGraphicFramePr>
          <p:cNvPr id="2" name="Diagram1"/>
          <p:cNvGraphicFramePr/>
          <p:nvPr/>
        </p:nvGraphicFramePr>
        <p:xfrm>
          <a:off x="565744" y="1085760"/>
          <a:ext cx="6584996" cy="359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2" name="CustomShape 2"/>
          <p:cNvSpPr/>
          <p:nvPr/>
        </p:nvSpPr>
        <p:spPr>
          <a:xfrm>
            <a:off x="1043640" y="0"/>
            <a:ext cx="7641000" cy="409320"/>
          </a:xfrm>
          <a:prstGeom prst="rect">
            <a:avLst/>
          </a:prstGeom>
          <a:noFill/>
          <a:ln w="0"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3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I. </a:t>
            </a:r>
            <a:r>
              <a:rPr lang="ru-RU" sz="13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Вводная часть</a:t>
            </a:r>
            <a:endParaRPr lang="ru-RU" sz="1300" b="0" strike="noStrike" spc="-1"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lb-duma.ru/images/d_sld/NR9338ddac98f6b06837ad11ebe4647ac7.jpg"/>
          <p:cNvPicPr/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115616" y="3147814"/>
            <a:ext cx="273630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/>
          <p:nvPr/>
        </p:nvSpPr>
        <p:spPr>
          <a:xfrm>
            <a:off x="1435608" y="205740"/>
            <a:ext cx="749808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Культура, кинематография</a:t>
            </a:r>
            <a:b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10 334,0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тыс. руб. – будет направлено на финансирование культуры в 2022 году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" name="Содержимое 4"/>
          <p:cNvGraphicFramePr/>
          <p:nvPr/>
        </p:nvGraphicFramePr>
        <p:xfrm>
          <a:off x="1115616" y="1126967"/>
          <a:ext cx="7848998" cy="1533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Подраздел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2020 год (уточнен)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2021 год (уточнен)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2022 год (уточнен)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 год (прогноз)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2024 год (прогноз)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Культура, кинематография, всего</a:t>
                      </a:r>
                      <a:endParaRPr lang="ru-RU" sz="1000" b="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8 180,1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9 326,0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10 334,0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7 166,0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8 097,0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24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том числе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Культура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4 624,1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5 460,0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5 937,0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2 769,0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3 700,0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3 556,0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3 866,0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4 397,0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4 397,0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4 397,0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/>
          <p:nvPr/>
        </p:nvSpPr>
        <p:spPr>
          <a:xfrm>
            <a:off x="1043608" y="0"/>
            <a:ext cx="7581528" cy="519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IV.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 бюджета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771800" y="2787774"/>
          <a:ext cx="496855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 descr="http://eldorado.mouoslb.ru/sites/default/files/documents/%D0%B8%D1%82%D0%BE%D0%B3%D0%B8%20%D0%BA%D0%BE%D0%BD%D0%BA%D1%83%D1%80%D1%81%D0%BE%D0%B2/IMG_1429.JPG"/>
          <p:cNvPicPr/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6660232" y="3219822"/>
            <a:ext cx="2324458" cy="177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content.cdninstagram.com/vp/88905932d647d51f3c84b9f854cabc83/5C8993AA/t51.2885-19/17932174_1513959288648083_3824422546044878848_n.jpg"/>
          <p:cNvPicPr/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1115616" y="123478"/>
            <a:ext cx="784887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/>
          <p:nvPr/>
        </p:nvSpPr>
        <p:spPr>
          <a:xfrm>
            <a:off x="1435608" y="205740"/>
            <a:ext cx="749808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Социальная политика</a:t>
            </a:r>
            <a:b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89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364,0 тыс. руб. – будет направлено на финансирование социальной политики в 2022 году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" name="Содержимое 4"/>
          <p:cNvGraphicFramePr/>
          <p:nvPr/>
        </p:nvGraphicFramePr>
        <p:xfrm>
          <a:off x="1115616" y="1126967"/>
          <a:ext cx="7848998" cy="1533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Подраздел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2020 год (уточнен)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2021 год (уточнен)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2022 год (уточнен)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 год (прогноз)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2024 год (прогноз)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Социальная политика, всего</a:t>
                      </a:r>
                      <a:endParaRPr lang="ru-RU" sz="1000" b="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78 865,4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88 095,7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89 364,0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92 543,5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94 912,1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24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том числе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Социальное обеспечение населения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72 106,4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80 761,9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81 812,6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84 794,1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87 162,8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Другие вопросы в области социальной политики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6  759,0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7 333,8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7 551,4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7 749,4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7 749,3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/>
          <p:nvPr/>
        </p:nvSpPr>
        <p:spPr>
          <a:xfrm>
            <a:off x="1043608" y="0"/>
            <a:ext cx="7581528" cy="519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IV.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 бюджета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419872" y="2859782"/>
          <a:ext cx="554461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 descr="https://pp.userapi.com/c824701/v824701033/2f10e/AGSMaXAm-Ho.jpg"/>
          <p:cNvPicPr/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1331640" y="3291830"/>
            <a:ext cx="2449001" cy="163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raledu.ru/files/images/IMG_7310.JPG"/>
          <p:cNvPicPr/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63270" y="3147814"/>
            <a:ext cx="246522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/>
          <p:nvPr/>
        </p:nvSpPr>
        <p:spPr>
          <a:xfrm>
            <a:off x="563270" y="205740"/>
            <a:ext cx="7936992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Физическая культура и спорт</a:t>
            </a:r>
            <a:b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1 123,9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тыс. руб. – будет направлено на финансирование физической культуры и спорта в 2022 году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" name="Содержимое 4"/>
          <p:cNvGraphicFramePr/>
          <p:nvPr/>
        </p:nvGraphicFramePr>
        <p:xfrm>
          <a:off x="563272" y="1126967"/>
          <a:ext cx="7936992" cy="1284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1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Подраздел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2020 год (уточнен)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2021 год (уточнен)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2022 год (уточнен)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 год (прогноз)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2024 год (прогноз)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Физическая культура и спорт, всего</a:t>
                      </a:r>
                      <a:endParaRPr lang="ru-RU" sz="1000" b="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849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1 123,9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1 000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1 000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24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том числе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Физическая культура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849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1 123,9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1 000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1 000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/>
          <p:nvPr/>
        </p:nvSpPr>
        <p:spPr>
          <a:xfrm>
            <a:off x="1043608" y="0"/>
            <a:ext cx="7581528" cy="519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IV.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 бюджета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145536" y="2874872"/>
          <a:ext cx="3108960" cy="2037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 descr="http://st-selpos.ru/upload/images/gallery/65/DSCN74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4497" y="3147814"/>
            <a:ext cx="2245766" cy="183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https://filipenkoav.ru/wp-content/uploads/2017/06/C_n6z2mXoAAi32P.jpg"/>
          <p:cNvPicPr/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380389" y="123480"/>
            <a:ext cx="8242691" cy="4822200"/>
          </a:xfrm>
          <a:prstGeom prst="rect">
            <a:avLst/>
          </a:prstGeom>
          <a:ln w="9525">
            <a:noFill/>
          </a:ln>
        </p:spPr>
      </p:pic>
      <p:sp>
        <p:nvSpPr>
          <p:cNvPr id="3" name="CustomShape 1"/>
          <p:cNvSpPr/>
          <p:nvPr/>
        </p:nvSpPr>
        <p:spPr>
          <a:xfrm>
            <a:off x="378229" y="205920"/>
            <a:ext cx="7975729" cy="85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Обслуживание муниципального долга</a:t>
            </a:r>
            <a:br>
              <a:rPr lang="ru-RU" sz="1600" b="1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</a:br>
            <a:r>
              <a:rPr lang="ru-RU" sz="1600" b="1" strike="noStrike" spc="-1" dirty="0" smtClean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10</a:t>
            </a:r>
            <a:r>
              <a:rPr lang="ru-RU" sz="1600" b="0" strike="noStrike" spc="-1" dirty="0" smtClean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тыс. руб. – будет направлено на финансирование в </a:t>
            </a:r>
            <a:r>
              <a:rPr lang="ru-RU" sz="1600" b="0" strike="noStrike" spc="-1" dirty="0" smtClean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2022 </a:t>
            </a:r>
            <a:r>
              <a:rPr lang="ru-RU" sz="1600" b="0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году</a:t>
            </a:r>
            <a:endParaRPr lang="ru-RU" sz="1600" b="0" strike="noStrike" spc="-1" dirty="0">
              <a:latin typeface="Arial" panose="020B0604020202020204"/>
            </a:endParaRPr>
          </a:p>
        </p:txBody>
      </p:sp>
      <p:graphicFrame>
        <p:nvGraphicFramePr>
          <p:cNvPr id="4" name="Table 2"/>
          <p:cNvGraphicFramePr/>
          <p:nvPr/>
        </p:nvGraphicFramePr>
        <p:xfrm>
          <a:off x="380390" y="1126800"/>
          <a:ext cx="8024777" cy="1560600"/>
        </p:xfrm>
        <a:graphic>
          <a:graphicData uri="http://schemas.openxmlformats.org/drawingml/2006/table">
            <a:tbl>
              <a:tblPr/>
              <a:tblGrid>
                <a:gridCol w="3975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7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9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1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Подраздел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2020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год </a:t>
                      </a: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(уточнен)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тыс. руб.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2021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год </a:t>
                      </a: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(уточнен)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тыс. руб.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2022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год </a:t>
                      </a: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(уточнен)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тыс. руб.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2023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год (прогноз) тыс. руб.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2024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год (прогноз) тыс. руб.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1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Обслуживание государственного и муниципального долга, всего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в том числе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Обслуживание государственного и внутреннего муниципального долга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ustomShape 3"/>
          <p:cNvSpPr/>
          <p:nvPr/>
        </p:nvSpPr>
        <p:spPr>
          <a:xfrm>
            <a:off x="1043640" y="0"/>
            <a:ext cx="7579440" cy="51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3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IV. </a:t>
            </a:r>
            <a:r>
              <a:rPr lang="ru-RU" sz="13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Расходы бюджета</a:t>
            </a:r>
            <a:endParaRPr lang="ru-RU" sz="13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1.studygur.ru/store/data/002456269_1-8aa1201e866b736129332d6f692729ca-300x500.png"/>
          <p:cNvPicPr/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409652" y="0"/>
            <a:ext cx="8002828" cy="494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/>
          <p:nvPr/>
        </p:nvSpPr>
        <p:spPr>
          <a:xfrm>
            <a:off x="775411" y="376136"/>
            <a:ext cx="7381037" cy="6868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Межбюджетные трансферты</a:t>
            </a:r>
            <a:b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275 917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тыс. руб. – будет направлено на финансирование в 2022 году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" name="Содержимое 4"/>
          <p:cNvGraphicFramePr/>
          <p:nvPr/>
        </p:nvGraphicFramePr>
        <p:xfrm>
          <a:off x="775412" y="1126967"/>
          <a:ext cx="7483449" cy="1680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51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53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Подраздел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2020 год (уточнен)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2021 год (уточнен)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2022 год </a:t>
                      </a:r>
                      <a:r>
                        <a:rPr lang="ru-RU" sz="100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(уточнен) </a:t>
                      </a:r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 год (прогноз)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2024 год (прогноз) тыс. руб.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Межбюджетные трансферты, всего</a:t>
                      </a:r>
                      <a:endParaRPr lang="ru-RU" sz="1000" b="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161 262,7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206 423,0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275 917,0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185 122,0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5 467,0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24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том числе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Дотации на выравнивание бюджетной обеспеченности субъектов РФ и муниципальных образований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43 414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39 997,0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42 330,0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43 200,3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44 222,8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Прочие межбюджетные трансферты общего характера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115 848,7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166 426,0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233 587,0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141 921,7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ea typeface="Liberation Serif" panose="02020603050405020304" pitchFamily="18" charset="0"/>
                          <a:cs typeface="Times New Roman" panose="02020603050405020304" pitchFamily="18" charset="0"/>
                        </a:rPr>
                        <a:t>141 244,2</a:t>
                      </a:r>
                      <a:endParaRPr lang="ru-RU" sz="1000" dirty="0">
                        <a:latin typeface="Times New Roman" panose="02020603050405020304" pitchFamily="18" charset="0"/>
                        <a:ea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/>
          <p:nvPr/>
        </p:nvSpPr>
        <p:spPr>
          <a:xfrm>
            <a:off x="1043608" y="0"/>
            <a:ext cx="7581528" cy="519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IV.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 бюджета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775412" y="3219822"/>
          <a:ext cx="7483450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>
          <a:xfrm>
            <a:off x="1435608" y="339502"/>
            <a:ext cx="7498080" cy="4320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Динамика доходов и расходов бюджета за 2013-2024 годы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3" name="Содержимое 8"/>
          <p:cNvGraphicFramePr/>
          <p:nvPr>
            <p:extLst>
              <p:ext uri="{D42A27DB-BD31-4B8C-83A1-F6EECF244321}">
                <p14:modId xmlns:p14="http://schemas.microsoft.com/office/powerpoint/2010/main" val="3969461162"/>
              </p:ext>
            </p:extLst>
          </p:nvPr>
        </p:nvGraphicFramePr>
        <p:xfrm>
          <a:off x="940527" y="1085850"/>
          <a:ext cx="7993924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/>
          <p:nvPr/>
        </p:nvSpPr>
        <p:spPr>
          <a:xfrm>
            <a:off x="1043608" y="0"/>
            <a:ext cx="7581528" cy="519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IV.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 бюджета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7092280" y="771550"/>
            <a:ext cx="1296144" cy="288032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 рублей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541325" y="411480"/>
            <a:ext cx="7812633" cy="85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40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ВЕДОМСТВЕННАЯ СТРУКТУРА РАСХОДОВ </a:t>
            </a:r>
            <a:r>
              <a:rPr lang="ru-RU" sz="1400" b="1" strike="noStrike" spc="-1" dirty="0" smtClean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БЮДЖЕТА </a:t>
            </a:r>
            <a:r>
              <a:rPr lang="ru-RU" sz="1400" b="1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СЛОБОДО-ТУРИНСКОГО МУНИЦИПАЛЬНОГО РАЙОНА НА </a:t>
            </a:r>
            <a:r>
              <a:rPr lang="ru-RU" sz="1400" b="1" strike="noStrike" spc="-1" dirty="0" smtClean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2022 </a:t>
            </a:r>
            <a:r>
              <a:rPr lang="ru-RU" sz="1400" b="1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ГОД И ПЛАНОВЫЙ ПЕРИОД </a:t>
            </a:r>
            <a:r>
              <a:rPr lang="ru-RU" sz="1400" b="1" strike="noStrike" spc="-1" dirty="0" smtClean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2023 </a:t>
            </a:r>
            <a:r>
              <a:rPr lang="ru-RU" sz="1400" b="1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И                             		</a:t>
            </a:r>
            <a:r>
              <a:rPr lang="ru-RU" sz="1400" b="1" strike="noStrike" spc="-1" dirty="0" smtClean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2024 </a:t>
            </a:r>
            <a:r>
              <a:rPr lang="ru-RU" sz="1400" b="1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ГОДОВ			</a:t>
            </a:r>
            <a:br>
              <a:rPr lang="ru-RU" sz="1400" b="1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</a:br>
            <a:r>
              <a:rPr lang="ru-RU" sz="1400" b="1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							</a:t>
            </a:r>
            <a:r>
              <a:rPr lang="ru-RU" sz="1400" b="0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тыс. рублей</a:t>
            </a:r>
            <a:endParaRPr lang="ru-RU" sz="1400" b="0" strike="noStrike" spc="-1" dirty="0">
              <a:latin typeface="Arial" panose="020B0604020202020204"/>
            </a:endParaRPr>
          </a:p>
        </p:txBody>
      </p:sp>
      <p:graphicFrame>
        <p:nvGraphicFramePr>
          <p:cNvPr id="3" name="Table 2"/>
          <p:cNvGraphicFramePr/>
          <p:nvPr/>
        </p:nvGraphicFramePr>
        <p:xfrm>
          <a:off x="541325" y="1347478"/>
          <a:ext cx="7732167" cy="3473238"/>
        </p:xfrm>
        <a:graphic>
          <a:graphicData uri="http://schemas.openxmlformats.org/drawingml/2006/table">
            <a:tbl>
              <a:tblPr/>
              <a:tblGrid>
                <a:gridCol w="956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1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6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0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24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15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Код  ГРБС</a:t>
                      </a:r>
                      <a:endParaRPr lang="ru-RU" sz="14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Показатель</a:t>
                      </a:r>
                      <a:endParaRPr lang="ru-RU" sz="14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2022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год</a:t>
                      </a:r>
                      <a:endParaRPr lang="ru-RU" sz="14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</a:t>
                      </a:r>
                      <a:r>
                        <a:rPr lang="en-US" sz="14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</a:t>
                      </a:r>
                      <a:r>
                        <a:rPr lang="ru-RU" sz="14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год</a:t>
                      </a:r>
                      <a:endParaRPr lang="ru-RU" sz="14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</a:t>
                      </a:r>
                      <a:r>
                        <a:rPr lang="en-US" sz="14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</a:t>
                      </a:r>
                      <a:r>
                        <a:rPr lang="ru-RU" sz="14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год</a:t>
                      </a:r>
                      <a:endParaRPr lang="ru-RU" sz="14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4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ВСЕГО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в том числе: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1 016</a:t>
                      </a:r>
                      <a:r>
                        <a:rPr lang="ru-RU" sz="1200" b="1" strike="noStrike" spc="-1" baseline="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812,2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914</a:t>
                      </a:r>
                      <a:r>
                        <a:rPr lang="ru-RU" sz="1200" b="1" strike="noStrike" spc="-1" baseline="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426,4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917 710,8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4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901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Администрация </a:t>
                      </a:r>
                      <a:r>
                        <a:rPr lang="ru-RU" sz="1200" b="0" strike="noStrike" spc="-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Слободо</a:t>
                      </a: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-Туринского муниципального района Свердловской области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470 465,1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381</a:t>
                      </a:r>
                      <a:r>
                        <a:rPr lang="ru-RU" sz="1200" b="0" strike="noStrike" spc="-1" baseline="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856,2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385 807,7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4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906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Муниципальный отдел управления образованием </a:t>
                      </a:r>
                      <a:r>
                        <a:rPr lang="ru-RU" sz="1200" b="0" strike="noStrike" spc="-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Слободо</a:t>
                      </a: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-Туринского муниципального района 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537 785,1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523 872,8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522 848,9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0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912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Дума </a:t>
                      </a:r>
                      <a:r>
                        <a:rPr lang="ru-RU" sz="1200" b="0" strike="noStrike" spc="-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Слободо</a:t>
                      </a: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-Туринского муниципального района 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449,0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486,8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601,4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4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913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Контрольный орган </a:t>
                      </a:r>
                      <a:r>
                        <a:rPr lang="ru-RU" sz="1200" b="0" strike="noStrike" spc="-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Слободо</a:t>
                      </a: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-Туринского муниципального района 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Arial" panose="020B0604020202020204"/>
                        </a:rPr>
                        <a:t>5 113,0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5 210,6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5 452,8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0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918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Обеспечение проведения выборов и референдумов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baseline="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Arial" panose="020B0604020202020204"/>
                        </a:rPr>
                        <a:t>0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CustomShape 3"/>
          <p:cNvSpPr/>
          <p:nvPr/>
        </p:nvSpPr>
        <p:spPr>
          <a:xfrm>
            <a:off x="1043640" y="0"/>
            <a:ext cx="8227440" cy="51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3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IV. </a:t>
            </a:r>
            <a:r>
              <a:rPr lang="ru-RU" sz="13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Расходы бюджета</a:t>
            </a:r>
            <a:endParaRPr lang="ru-RU" sz="13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395020" y="411480"/>
            <a:ext cx="8141818" cy="64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9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1300" b="1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КАК ВЫГЛЯДИТ БЮДЖЕТ В РАЗРЕЗЕ МУНИЦИПАЛЬНЫХ ПРОГРАММ </a:t>
            </a:r>
            <a:r>
              <a:rPr lang="ru-RU" sz="1300" b="1" strike="noStrike" spc="-1" dirty="0" smtClean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НА 2022 </a:t>
            </a:r>
            <a:r>
              <a:rPr lang="ru-RU" sz="1300" b="1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ГОД И ПЛАНОВЫЙ ПЕРИОД </a:t>
            </a:r>
            <a:r>
              <a:rPr lang="ru-RU" sz="1300" b="1" strike="noStrike" spc="-1" dirty="0" smtClean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2023 </a:t>
            </a:r>
            <a:r>
              <a:rPr lang="ru-RU" sz="1300" b="1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И </a:t>
            </a:r>
            <a:r>
              <a:rPr lang="ru-RU" sz="1300" b="1" strike="noStrike" spc="-1" dirty="0" smtClean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2024 </a:t>
            </a:r>
            <a:r>
              <a:rPr lang="ru-RU" sz="1300" b="1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ГОДЫ</a:t>
            </a:r>
            <a:r>
              <a:rPr lang="ru-RU" sz="1400" b="1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								</a:t>
            </a:r>
            <a:r>
              <a:rPr lang="ru-RU" sz="1400" b="1" strike="noStrike" spc="-1" dirty="0" smtClean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                                                                                     </a:t>
            </a:r>
            <a:r>
              <a:rPr lang="ru-RU" sz="1100" b="0" strike="noStrike" spc="-1" dirty="0" smtClean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тыс</a:t>
            </a:r>
            <a:r>
              <a:rPr lang="ru-RU" sz="1100" b="0" strike="noStrike" spc="-1" dirty="0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. рублей</a:t>
            </a:r>
            <a:endParaRPr lang="ru-RU" sz="1100" b="0" strike="noStrike" spc="-1" dirty="0">
              <a:latin typeface="Arial" panose="020B0604020202020204"/>
            </a:endParaRPr>
          </a:p>
        </p:txBody>
      </p:sp>
      <p:graphicFrame>
        <p:nvGraphicFramePr>
          <p:cNvPr id="3" name="Table 2"/>
          <p:cNvGraphicFramePr/>
          <p:nvPr/>
        </p:nvGraphicFramePr>
        <p:xfrm>
          <a:off x="395020" y="1059480"/>
          <a:ext cx="8141818" cy="3899920"/>
        </p:xfrm>
        <a:graphic>
          <a:graphicData uri="http://schemas.openxmlformats.org/drawingml/2006/table">
            <a:tbl>
              <a:tblPr/>
              <a:tblGrid>
                <a:gridCol w="1006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0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1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1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1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48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Номер строки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Наименование показателя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Сумма на </a:t>
                      </a:r>
                      <a:r>
                        <a:rPr lang="ru-RU" sz="9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2022 </a:t>
                      </a:r>
                      <a:r>
                        <a:rPr lang="ru-RU" sz="9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год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Сумма на 20</a:t>
                      </a:r>
                      <a:r>
                        <a:rPr lang="en-US" sz="9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</a:t>
                      </a:r>
                      <a:r>
                        <a:rPr lang="ru-RU" sz="9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 </a:t>
                      </a:r>
                      <a:r>
                        <a:rPr lang="ru-RU" sz="9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год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Сумма на 20</a:t>
                      </a:r>
                      <a:r>
                        <a:rPr lang="en-US" sz="9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</a:t>
                      </a:r>
                      <a:r>
                        <a:rPr lang="ru-RU" sz="9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 </a:t>
                      </a:r>
                      <a:r>
                        <a:rPr lang="ru-RU" sz="9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год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84A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Расходы бюджета Слободо-Туринского муниципального района, всего: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1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1 016 812,2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1" strike="noStrike" spc="-1" baseline="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914 426,4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1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917</a:t>
                      </a:r>
                      <a:r>
                        <a:rPr lang="ru-RU" sz="900" b="1" strike="noStrike" spc="-1" baseline="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710,8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1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из них: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1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1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1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9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Муниципальная программа «Обеспечение деятельности администрации Слободо-Туринского муниципального района, реализация вопросов органов местного самоуправления в Слободо-Туринском муниципальном районе» на 2019-2024 годы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49 075,0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baseline="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39 923,5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41 602,2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9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1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Муниципальная программа  «Обеспечение комплексной безопасности жизнедеятельности населения в Слободо-Туринском муниципальном районе» на 2019-2024 годы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1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10 803,0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1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9 624,0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1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10 055,1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9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Муниципальная программа «Развитие культуры, физической культуры, спорта и молодежной политики в Слободо-Туринском муниципальном районе» на 2019-2024 годы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11 710,7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8 366,0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9 297,0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8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6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1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Муниципальная программа  «Социальная поддержка населения в Слободо-Туринском муниципальном районе» на 2019-2024 годы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1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88 264,0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1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91 443,5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1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93 812,1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8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7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Муниципальная программа «Управление финансами Слободо-Туринского муниципального района на 2019-2024 годы»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288 778,0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197 025,2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197 958,8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9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8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1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Муниципальная программа «Дорожная деятельность и транспортное обслуживание населения в Слободо-Туринском муниципальном районе» на 2019-2024 годы</a:t>
                      </a:r>
                      <a:endParaRPr lang="ru-RU" sz="9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1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10 606,0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1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27 150,6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1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24 648,3</a:t>
                      </a:r>
                      <a:endParaRPr lang="ru-RU" sz="9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CustomShape 3"/>
          <p:cNvSpPr/>
          <p:nvPr/>
        </p:nvSpPr>
        <p:spPr>
          <a:xfrm>
            <a:off x="1043640" y="0"/>
            <a:ext cx="8227440" cy="51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3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IV. </a:t>
            </a:r>
            <a:r>
              <a:rPr lang="ru-RU" sz="13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Расходы бюджета</a:t>
            </a:r>
            <a:endParaRPr lang="ru-RU" sz="13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/>
          <p:nvPr/>
        </p:nvGraphicFramePr>
        <p:xfrm>
          <a:off x="409651" y="358445"/>
          <a:ext cx="8236915" cy="3942893"/>
        </p:xfrm>
        <a:graphic>
          <a:graphicData uri="http://schemas.openxmlformats.org/drawingml/2006/table">
            <a:tbl>
              <a:tblPr/>
              <a:tblGrid>
                <a:gridCol w="101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7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Номер строки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Наименование показателя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Сумма на </a:t>
                      </a: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2022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год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Сумма на 20</a:t>
                      </a:r>
                      <a:r>
                        <a:rPr lang="en-US" sz="10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</a:t>
                      </a: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год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Сумма на 20</a:t>
                      </a:r>
                      <a:r>
                        <a:rPr lang="en-US" sz="10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</a:t>
                      </a: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год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84A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4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Муниципальная программа «Повышение эффективности управления муниципальной собственностью на территории Слободо-Туринского муниципального района» на 2019-2024 годы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 </a:t>
                      </a: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410,0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3 445,0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3 480,0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7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10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1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Муниципальная программа «Развитие системы образования в Слободо-Туринском муниципальном районе до 2024 года»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537 785,1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523 872,8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522 848,9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4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11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Муниципальная программа «Содействие развитию малого и среднего предпринимательства в </a:t>
                      </a:r>
                      <a:r>
                        <a:rPr lang="ru-RU" sz="1000" b="0" strike="noStrike" spc="-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Слободо-Туринском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муниципальном районе» на 2019-2024 годы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425,0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425,0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425,0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7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12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1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Муниципальная программа  </a:t>
                      </a: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«Комплексное 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развитие сельских территорий </a:t>
                      </a:r>
                      <a:r>
                        <a:rPr lang="ru-RU" sz="1000" b="0" strike="noStrike" spc="-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Слободо-Туринского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муниципального </a:t>
                      </a: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района 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на </a:t>
                      </a: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2020-2025 годы»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2 040,0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 </a:t>
                      </a: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850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 </a:t>
                      </a: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850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4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13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Муниципальная программа «Формирование законопослушного поведения участников дорожного движения в Слободо-Туринском муниципальном районе» на 2019-2024 годы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30,0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50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50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4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14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1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Муниципальная программа «Профилактика терроризма, а также минимизация и (или) ликвидация последствий его проявлений в Слободо-Туринском районе на 2020-2025 годы»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144,0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100,0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100,0</a:t>
                      </a:r>
                      <a:endParaRPr lang="ru-RU" sz="10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0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r>
                        <a:rPr lang="en-US" sz="10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Итого по муниципальным программам:</a:t>
                      </a:r>
                      <a:endParaRPr lang="ru-RU" sz="10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1 003 070,8</a:t>
                      </a:r>
                      <a:endParaRPr lang="ru-RU" sz="1000" b="1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903 275,6</a:t>
                      </a:r>
                      <a:endParaRPr lang="ru-RU" sz="1000" b="1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906 127,4</a:t>
                      </a:r>
                      <a:endParaRPr lang="ru-RU" sz="1000" b="1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82880" y="555526"/>
          <a:ext cx="878160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/>
          <p:nvPr/>
        </p:nvSpPr>
        <p:spPr>
          <a:xfrm>
            <a:off x="1115616" y="123478"/>
            <a:ext cx="7581528" cy="4320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3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Структура муниципальных программ </a:t>
            </a:r>
            <a:r>
              <a:rPr lang="ru-RU" sz="1300" b="1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Слободо-Туринского</a:t>
            </a:r>
            <a:r>
              <a:rPr lang="ru-RU" sz="13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муниципального района на 2022 год.</a:t>
            </a:r>
            <a:endParaRPr lang="ru-RU" sz="11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Рисунок 3" descr="https://www.oblgazeta.ru/media/article_photos/f5571b8bf7ae07f564e5b27f74a642f913219f38552167182d06cad5.jpg"/>
          <p:cNvPicPr/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1115640" y="123480"/>
            <a:ext cx="7918560" cy="4894560"/>
          </a:xfrm>
          <a:prstGeom prst="rect">
            <a:avLst/>
          </a:prstGeom>
          <a:ln w="9525">
            <a:noFill/>
          </a:ln>
        </p:spPr>
      </p:pic>
      <p:sp>
        <p:nvSpPr>
          <p:cNvPr id="144" name="CustomShape 1"/>
          <p:cNvSpPr/>
          <p:nvPr/>
        </p:nvSpPr>
        <p:spPr>
          <a:xfrm>
            <a:off x="1043640" y="0"/>
            <a:ext cx="7641000" cy="4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I. </a:t>
            </a:r>
            <a:r>
              <a:rPr lang="ru-RU" sz="1300" b="0" strike="noStrike" spc="-1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Вводная часть</a:t>
            </a:r>
            <a:endParaRPr lang="ru-RU" sz="1300" b="0" strike="noStrike" spc="-1">
              <a:latin typeface="Arial" panose="020B0604020202020204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328922" y="681480"/>
            <a:ext cx="8196708" cy="391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47500" lnSpcReduction="20000"/>
          </a:bodyPr>
          <a:lstStyle/>
          <a:p>
            <a:pPr marL="365760" indent="-281305"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51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Административно-территориальное деление:</a:t>
            </a:r>
            <a:endParaRPr lang="ru-RU" sz="51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	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    </a:t>
            </a:r>
            <a:r>
              <a:rPr lang="ru-RU" sz="3200" b="0" strike="noStrike" spc="-1" dirty="0" err="1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Слободо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-Туринский 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район расположен в юго-восточной части Свердловской области, в долине реки Тура и ее притоке реки  </a:t>
            </a:r>
            <a:r>
              <a:rPr lang="ru-RU" sz="3200" b="0" strike="noStrike" spc="-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Ница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  Протяженность с севера на юг - 68 км, а с запада на восток - 95 км. На востоке район граничит с Тюменской областью, с севера - Туринским районом, с юга - </a:t>
            </a:r>
            <a:r>
              <a:rPr lang="ru-RU" sz="3200" b="0" strike="noStrike" spc="-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Тугулымским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и с запада - </a:t>
            </a:r>
            <a:r>
              <a:rPr lang="ru-RU" sz="3200" b="0" strike="noStrike" spc="-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Байкаловским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районами Свердловской области. Районный центр соединен автомобильными дорогами с твердым покрытием и имеет автобусное сообщение с городами: Екатеринбург, Тюмень, Туринск, Талица, Ирбит и всеми населенными пунктами района. Ближайшая железнодорожная станция Туринск-Уральский находится в 75 км от райцентра. До областного центра - Екатеринбурга 320 километров.</a:t>
            </a:r>
            <a:endParaRPr lang="ru-RU" sz="32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32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	</a:t>
            </a:r>
            <a:r>
              <a:rPr lang="ru-RU" sz="3200" b="1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    На </a:t>
            </a:r>
            <a:r>
              <a:rPr lang="ru-RU" sz="32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основании Федерального закона от 06.10.2003 N 131-ФЗ « Об общих принципах организации местного самоуправления в Российской Федерации».</a:t>
            </a:r>
            <a:endParaRPr lang="ru-RU" sz="32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	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    В 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соответствии с Областным законом Свердловской области </a:t>
            </a:r>
            <a:r>
              <a:rPr lang="ru-RU" sz="32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от 25.10.2004 N 149-ОЗ «Об установлении границ вновь образованных муниципальных образований, входящих в состав муниципального образования </a:t>
            </a:r>
            <a:r>
              <a:rPr lang="ru-RU" sz="3200" b="1" strike="noStrike" spc="-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Слободо</a:t>
            </a:r>
            <a:r>
              <a:rPr lang="ru-RU" sz="32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-Туринский район, и наделении их статусом сельского поселения» 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 2005 году образованы четыре муниципальных образования, входящих в состав муниципального образования </a:t>
            </a:r>
            <a:r>
              <a:rPr lang="ru-RU" sz="3200" b="0" strike="noStrike" spc="-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Слободо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-Туринский муниципальный район, которые с 1 января 2006 года наделены статусом сельского поселения: </a:t>
            </a:r>
            <a:r>
              <a:rPr lang="ru-RU" sz="3200" b="0" strike="noStrike" spc="-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Слободо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-Туринское, </a:t>
            </a:r>
            <a:r>
              <a:rPr lang="ru-RU" sz="3200" b="0" strike="noStrike" spc="-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Усть-Ницинское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ru-RU" sz="3200" b="0" strike="noStrike" spc="-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Ницинское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и Сладковское. </a:t>
            </a:r>
            <a:endParaRPr lang="ru-RU" sz="32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>
          <a:xfrm>
            <a:off x="563270" y="411510"/>
            <a:ext cx="7351776" cy="5040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Структура программно-целевого бюджета по расходам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3" name="Содержимое 13"/>
          <p:cNvGraphicFramePr/>
          <p:nvPr/>
        </p:nvGraphicFramePr>
        <p:xfrm>
          <a:off x="563270" y="1203598"/>
          <a:ext cx="3679547" cy="2451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Содержимое 14"/>
          <p:cNvGraphicFramePr/>
          <p:nvPr/>
        </p:nvGraphicFramePr>
        <p:xfrm>
          <a:off x="4476902" y="1203598"/>
          <a:ext cx="3555187" cy="2451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4"/>
          <p:cNvSpPr txBox="1"/>
          <p:nvPr/>
        </p:nvSpPr>
        <p:spPr>
          <a:xfrm>
            <a:off x="1043608" y="0"/>
            <a:ext cx="7653536" cy="519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IV.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 бюджета</a:t>
            </a:r>
          </a:p>
        </p:txBody>
      </p:sp>
      <p:sp>
        <p:nvSpPr>
          <p:cNvPr id="6" name="Заголовок 1"/>
          <p:cNvSpPr txBox="1"/>
          <p:nvPr/>
        </p:nvSpPr>
        <p:spPr>
          <a:xfrm>
            <a:off x="453542" y="3507854"/>
            <a:ext cx="7695591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структуре расходов на 2022 год программная часть запланирована в сумме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1 003 070,8 тыс. рублей и составляет 98,65 % от общего объема расходов, не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программные направления деятельности запланированы в сумме </a:t>
            </a:r>
            <a:r>
              <a:rPr lang="ru-RU" sz="1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13 741,4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тыс. рублей или 1,35 % в общем объеме расходов.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>
          <a:xfrm>
            <a:off x="775412" y="411510"/>
            <a:ext cx="7562592" cy="6514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Структура муниципального долга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Слободо-Туринского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муниципального района за 2019-2024 годы.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3" name="Содержимое 5"/>
          <p:cNvGraphicFramePr/>
          <p:nvPr/>
        </p:nvGraphicFramePr>
        <p:xfrm>
          <a:off x="879928" y="1215008"/>
          <a:ext cx="7458075" cy="330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4"/>
          <p:cNvSpPr txBox="1"/>
          <p:nvPr/>
        </p:nvSpPr>
        <p:spPr>
          <a:xfrm>
            <a:off x="1043608" y="0"/>
            <a:ext cx="7653536" cy="519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IV.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 бюджета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28384" y="4515966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 руб.</a:t>
            </a:r>
            <a:endParaRPr lang="ru-RU" sz="11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>
          <a:xfrm>
            <a:off x="504749" y="339502"/>
            <a:ext cx="8120387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 ХАРАКТЕРИСТИКИ БЮДЖЕТА СЛОБОДО-ТУРИНСКОГО МУНИЦИПАЛЬНОГО РАЙОНА НА 2022 ГОД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					</a:t>
            </a:r>
            <a:r>
              <a:rPr lang="ru-RU" sz="160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															тыс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рублей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3" name="Содержимое 4"/>
          <p:cNvGraphicFramePr/>
          <p:nvPr/>
        </p:nvGraphicFramePr>
        <p:xfrm>
          <a:off x="504749" y="1133856"/>
          <a:ext cx="7871155" cy="355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4"/>
          <p:cNvSpPr txBox="1"/>
          <p:nvPr/>
        </p:nvSpPr>
        <p:spPr>
          <a:xfrm>
            <a:off x="1043608" y="0"/>
            <a:ext cx="7653536" cy="519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V. </a:t>
            </a:r>
            <a:r>
              <a:rPr lang="ru-RU" sz="1300" noProof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Общие характеристики бюджета</a:t>
            </a: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>
          <a:xfrm>
            <a:off x="555956" y="339502"/>
            <a:ext cx="7717536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 ХАРАКТЕРИСТИКИ БЮДЖЕТА НА ПЛАНОВЫЙ ПЕРИОД 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2023 и 2024 ГОДОВ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					                                  тыс. рублей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3" name="Содержимое 4"/>
          <p:cNvGraphicFramePr/>
          <p:nvPr/>
        </p:nvGraphicFramePr>
        <p:xfrm>
          <a:off x="555956" y="1203598"/>
          <a:ext cx="386974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4"/>
          <p:cNvSpPr txBox="1"/>
          <p:nvPr/>
        </p:nvSpPr>
        <p:spPr>
          <a:xfrm>
            <a:off x="1043608" y="0"/>
            <a:ext cx="7653536" cy="519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V. </a:t>
            </a:r>
            <a:r>
              <a:rPr lang="ru-RU" sz="1300" noProof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Общие характеристики бюджета</a:t>
            </a: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5" name="Содержимое 4"/>
          <p:cNvGraphicFramePr/>
          <p:nvPr/>
        </p:nvGraphicFramePr>
        <p:xfrm>
          <a:off x="4741168" y="1275606"/>
          <a:ext cx="3935288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>
          <a:xfrm>
            <a:off x="899592" y="339502"/>
            <a:ext cx="7992888" cy="54006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Межбюджетные трансферты на 2022 год и плановый период 2023 и 2024 годы</a:t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					                                        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 рублей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3" name="Содержимое 8"/>
          <p:cNvGraphicFramePr/>
          <p:nvPr/>
        </p:nvGraphicFramePr>
        <p:xfrm>
          <a:off x="667967" y="843560"/>
          <a:ext cx="8224516" cy="157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0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8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Показатель</a:t>
                      </a:r>
                      <a:endParaRPr lang="ru-RU" sz="9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2022</a:t>
                      </a:r>
                      <a:endParaRPr lang="ru-RU" sz="9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</a:t>
                      </a:r>
                      <a:endParaRPr lang="ru-RU" sz="9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2024</a:t>
                      </a:r>
                      <a:endParaRPr lang="ru-RU" sz="9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84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ВСЕГО</a:t>
                      </a:r>
                    </a:p>
                    <a:p>
                      <a:r>
                        <a:rPr lang="ru-RU" sz="9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том</a:t>
                      </a:r>
                      <a:r>
                        <a:rPr lang="ru-RU" sz="900" b="0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числе:</a:t>
                      </a:r>
                      <a:endParaRPr lang="ru-RU" sz="9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276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717,0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185 122,0</a:t>
                      </a:r>
                      <a:endParaRPr lang="ru-RU" sz="9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185 467,0</a:t>
                      </a:r>
                      <a:endParaRPr lang="ru-RU" sz="9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Общегосударственные вопросы</a:t>
                      </a:r>
                      <a:endParaRPr lang="ru-RU" sz="9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Национальная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оборона</a:t>
                      </a:r>
                      <a:endParaRPr lang="ru-RU" sz="9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Национальная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экономика</a:t>
                      </a:r>
                      <a:endParaRPr lang="ru-RU" sz="9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800,0</a:t>
                      </a:r>
                      <a:endParaRPr lang="ru-RU" sz="9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Межбюджетные трансферты общего характера бюджетам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сельских поселений и МО</a:t>
                      </a:r>
                      <a:endParaRPr lang="ru-RU" sz="9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275 917,0</a:t>
                      </a:r>
                      <a:endParaRPr lang="ru-RU" sz="9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185 122,0</a:t>
                      </a:r>
                      <a:endParaRPr lang="ru-RU" sz="9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185 467,0</a:t>
                      </a:r>
                      <a:endParaRPr lang="ru-RU" sz="9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258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Субсидии ЖКХ</a:t>
                      </a:r>
                      <a:endParaRPr lang="ru-RU" sz="9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Содержимое 8"/>
          <p:cNvGraphicFramePr/>
          <p:nvPr/>
        </p:nvGraphicFramePr>
        <p:xfrm>
          <a:off x="667966" y="2787774"/>
          <a:ext cx="8255540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8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3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21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Виды межбюджетных трансфертов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Определение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Аналогия в семейном бюджете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92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Субвенции</a:t>
                      </a:r>
                      <a:endParaRPr lang="ru-RU" sz="10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Предоставляются на финансирование переданных полномочий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Вы даете деньги своему ребенку и посылаете его в магазин купить продукты по списку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6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Дотации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Предоставляются без определения конкретной цели их использования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Вы даете ребенку</a:t>
                      </a:r>
                      <a:r>
                        <a:rPr lang="ru-RU" sz="1000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«карманные» деньги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068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Иные межбюджетные трансферты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Предоставляются:</a:t>
                      </a:r>
                    </a:p>
                    <a:p>
                      <a:pPr marL="228600" indent="-228600" algn="l">
                        <a:buAutoNum type="arabicParenR"/>
                      </a:pPr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 условиях определенных двумя сторонами;</a:t>
                      </a:r>
                    </a:p>
                    <a:p>
                      <a:pPr marL="228600" indent="-228600" algn="l">
                        <a:buAutoNum type="arabicParenR"/>
                      </a:pPr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 выравнивание</a:t>
                      </a:r>
                      <a:r>
                        <a:rPr lang="ru-RU" sz="1000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бюджетной обеспеченности без определения конкретной цели их использования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28600" indent="-228600" algn="l">
                        <a:buAutoNum type="arabicParenR"/>
                      </a:pPr>
                      <a:r>
                        <a:rPr lang="ru-RU" sz="10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Вы даете своему ребенку</a:t>
                      </a:r>
                      <a:r>
                        <a:rPr lang="ru-RU" sz="1000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деньги на определенных условиях;</a:t>
                      </a:r>
                    </a:p>
                    <a:p>
                      <a:pPr marL="228600" indent="-228600" algn="l">
                        <a:buAutoNum type="arabicParenR"/>
                      </a:pPr>
                      <a:r>
                        <a:rPr lang="ru-RU" sz="1000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Вы содержите ребенка</a:t>
                      </a:r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Заголовок 4"/>
          <p:cNvSpPr txBox="1"/>
          <p:nvPr/>
        </p:nvSpPr>
        <p:spPr>
          <a:xfrm>
            <a:off x="1043608" y="0"/>
            <a:ext cx="7643192" cy="519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VI. </a:t>
            </a:r>
            <a:r>
              <a:rPr lang="ru-RU" sz="13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Межбюджетные отношения</a:t>
            </a: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847039" y="2493257"/>
            <a:ext cx="8064896" cy="324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Структура межбюджетных трансфертов в сельские поселения: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4731990"/>
            <a:ext cx="7776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Межбюджетные трансферты – денежные средства, предоставляемые из одного уровня бюджетной системы в другой.</a:t>
            </a:r>
            <a:endParaRPr lang="ru-RU" sz="10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62753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i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          Спасибо </a:t>
            </a:r>
            <a:r>
              <a:rPr lang="ru-RU" sz="3600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внимание</a:t>
            </a:r>
            <a:r>
              <a:rPr lang="ru-RU" sz="3600" b="1" i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! </a:t>
            </a:r>
            <a:endParaRPr lang="ru-RU" sz="3600" b="1" i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07479" y="1995686"/>
            <a:ext cx="628500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Разработчик презентации «Бюджет для граждан» по проекту решения «О бюджете </a:t>
            </a:r>
            <a:r>
              <a:rPr lang="ru-RU" sz="1400" b="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Слободо-Туринского</a:t>
            </a:r>
            <a:r>
              <a:rPr lang="ru-RU" sz="1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муниципального района  на </a:t>
            </a:r>
            <a:r>
              <a:rPr lang="ru-RU" sz="1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2020 </a:t>
            </a:r>
            <a:r>
              <a:rPr lang="ru-RU" sz="1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 и плановый период </a:t>
            </a:r>
            <a:r>
              <a:rPr lang="ru-RU" sz="1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2021 </a:t>
            </a:r>
            <a:r>
              <a:rPr lang="ru-RU" sz="1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sz="1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2022 </a:t>
            </a:r>
            <a:r>
              <a:rPr lang="ru-RU" sz="1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годов</a:t>
            </a:r>
            <a:r>
              <a:rPr lang="ru-RU" sz="1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</a:t>
            </a:r>
            <a:endParaRPr lang="ru-RU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Финансовое управление администрации </a:t>
            </a:r>
          </a:p>
          <a:p>
            <a:pPr algn="ctr"/>
            <a:r>
              <a:rPr lang="ru-RU" b="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района</a:t>
            </a:r>
          </a:p>
          <a:p>
            <a:pPr algn="ctr"/>
            <a:endParaRPr lang="ru-RU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ru-RU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Начальник </a:t>
            </a:r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		</a:t>
            </a:r>
            <a:r>
              <a:rPr lang="ru-RU" b="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Лыскина</a:t>
            </a:r>
            <a:endParaRPr lang="ru-RU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			Оксана Михайловна</a:t>
            </a:r>
          </a:p>
          <a:p>
            <a:pPr algn="ctr"/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Наш адрес: 623930, с. Туринская Слобода, </a:t>
            </a:r>
            <a:r>
              <a:rPr lang="ru-RU" b="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ул.Ленина</a:t>
            </a:r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д.1</a:t>
            </a:r>
          </a:p>
          <a:p>
            <a:pPr algn="ctr"/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Телефон: (34361) 2-13-37, 2-10-79. Факс</a:t>
            </a:r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sym typeface="Wingdings" panose="05000000000000000000" pitchFamily="2" charset="2"/>
              </a:rPr>
              <a:t>: (34361) 2-</a:t>
            </a:r>
            <a:r>
              <a:rPr lang="en-US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sym typeface="Wingdings" panose="05000000000000000000" pitchFamily="2" charset="2"/>
              </a:rPr>
              <a:t>13-37</a:t>
            </a:r>
          </a:p>
          <a:p>
            <a:pPr algn="ctr"/>
            <a:r>
              <a:rPr lang="en-US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sym typeface="Wingdings" panose="05000000000000000000" pitchFamily="2" charset="2"/>
              </a:rPr>
              <a:t>E-mail: finsloboda@mail.ru</a:t>
            </a:r>
            <a:endParaRPr lang="ru-RU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4" name="Рисунок 3" descr="http://ural-news.net/img/20140707/fc6c6e008b61b69b63b050dc0e9d81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3478"/>
            <a:ext cx="259228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Рисунок 3" descr="https://www.oblgazeta.ru/media/article_photos/f5571b8bf7ae07f564e5b27f74a642f913219f38552167182d06cad5.jpg"/>
          <p:cNvPicPr/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309186" y="681480"/>
            <a:ext cx="7288887" cy="3824736"/>
          </a:xfrm>
          <a:prstGeom prst="rect">
            <a:avLst/>
          </a:prstGeom>
          <a:ln w="9525">
            <a:noFill/>
          </a:ln>
        </p:spPr>
      </p:pic>
      <p:sp>
        <p:nvSpPr>
          <p:cNvPr id="147" name="CustomShape 1"/>
          <p:cNvSpPr/>
          <p:nvPr/>
        </p:nvSpPr>
        <p:spPr>
          <a:xfrm>
            <a:off x="1043640" y="0"/>
            <a:ext cx="7641000" cy="4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I. </a:t>
            </a:r>
            <a:r>
              <a:rPr lang="ru-RU" sz="1300" b="0" strike="noStrike" spc="-1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Вводная часть</a:t>
            </a:r>
            <a:endParaRPr lang="ru-RU" sz="1300" b="0" strike="noStrike" spc="-1">
              <a:latin typeface="Arial" panose="020B0604020202020204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309187" y="681480"/>
            <a:ext cx="7288886" cy="391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5760" indent="-281305" algn="just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en-US" sz="15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	</a:t>
            </a:r>
            <a:r>
              <a:rPr lang="ru-RU" sz="15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	Количество населенных пунктов 48 единиц, из них 3 населенных пункта без населения. Общая площадь земель муниципального района 269 588 га, в том числе земель сельскохозяйственного назначения 203 515 га, земель занятых сельскохозяйственными угодьями 79 364 га, земель сельскохозяйственного назначения, пригодных для размещения новых сельскохозяйственных производств  45 461 га. </a:t>
            </a:r>
            <a:r>
              <a:rPr lang="ru-RU" sz="15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       	Площадь </a:t>
            </a:r>
            <a:r>
              <a:rPr lang="ru-RU" sz="15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водоемов на территории муниципального района 1 935 га, основные водоемы, расположенные на территории района – река Тура, река </a:t>
            </a:r>
            <a:r>
              <a:rPr lang="ru-RU" sz="1500" b="0" strike="noStrike" spc="-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Ница</a:t>
            </a:r>
            <a:r>
              <a:rPr lang="ru-RU" sz="15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 озера: Верхнее, Среднее, Нижнее.</a:t>
            </a:r>
            <a:endParaRPr lang="ru-RU" sz="15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    </a:t>
            </a:r>
            <a:r>
              <a:rPr lang="ru-RU" sz="15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	</a:t>
            </a:r>
            <a:r>
              <a:rPr lang="en-US" sz="15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	</a:t>
            </a:r>
            <a:r>
              <a:rPr lang="ru-RU" sz="15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 соответствии с 131-ФЗ «Об общих принципах организации местного самоуправления в Российской Федерации» изменилась структура муниципального образования «</a:t>
            </a:r>
            <a:r>
              <a:rPr lang="ru-RU" sz="1500" b="0" strike="noStrike" spc="-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Слободо</a:t>
            </a:r>
            <a:r>
              <a:rPr lang="ru-RU" sz="15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-Туринский район». С 01.01.2006 года образованы четыре сельских поселения: </a:t>
            </a:r>
            <a:r>
              <a:rPr lang="ru-RU" sz="1500" b="0" strike="noStrike" spc="-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Слободо</a:t>
            </a:r>
            <a:r>
              <a:rPr lang="ru-RU" sz="15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-Туринское, </a:t>
            </a:r>
            <a:r>
              <a:rPr lang="ru-RU" sz="1500" b="0" strike="noStrike" spc="-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Усть-Ницинское</a:t>
            </a:r>
            <a:r>
              <a:rPr lang="ru-RU" sz="15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ru-RU" sz="1500" b="0" strike="noStrike" spc="-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Ницинское</a:t>
            </a:r>
            <a:r>
              <a:rPr lang="ru-RU" sz="15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и Сладковское. </a:t>
            </a:r>
            <a:endParaRPr lang="ru-RU" sz="15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Рисунок 3" descr="http://sloboda.prihod.ru/users/30/230/editor_files/image/tmh150_l_205.jpg"/>
          <p:cNvPicPr/>
          <p:nvPr/>
        </p:nvPicPr>
        <p:blipFill>
          <a:blip r:embed="rId2" cstate="print">
            <a:lum bright="50000"/>
          </a:blip>
          <a:stretch>
            <a:fillRect/>
          </a:stretch>
        </p:blipFill>
        <p:spPr>
          <a:xfrm>
            <a:off x="368392" y="123480"/>
            <a:ext cx="7913836" cy="4894560"/>
          </a:xfrm>
          <a:prstGeom prst="rect">
            <a:avLst/>
          </a:prstGeom>
          <a:ln w="9525">
            <a:noFill/>
          </a:ln>
        </p:spPr>
      </p:pic>
      <p:sp>
        <p:nvSpPr>
          <p:cNvPr id="150" name="CustomShape 1"/>
          <p:cNvSpPr/>
          <p:nvPr/>
        </p:nvSpPr>
        <p:spPr>
          <a:xfrm>
            <a:off x="1043640" y="0"/>
            <a:ext cx="7641000" cy="4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I. </a:t>
            </a:r>
            <a:r>
              <a:rPr lang="ru-RU" sz="1300" b="0" strike="noStrike" spc="-1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Вводная часть</a:t>
            </a:r>
            <a:endParaRPr lang="ru-RU" sz="1300" b="0" strike="noStrike" spc="-1">
              <a:latin typeface="Arial" panose="020B0604020202020204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368392" y="411480"/>
            <a:ext cx="7913836" cy="446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32500" lnSpcReduction="20000"/>
          </a:bodyPr>
          <a:lstStyle/>
          <a:p>
            <a:pPr marL="365760" indent="-281305"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49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Основные задачи и приоритетные направления бюджетной и налоговой политики </a:t>
            </a:r>
            <a:r>
              <a:rPr lang="ru-RU" sz="4900" b="0" strike="noStrike" spc="-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Слободо-Туринского</a:t>
            </a:r>
            <a:r>
              <a:rPr lang="ru-RU" sz="49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муниципального района на </a:t>
            </a:r>
            <a:r>
              <a:rPr lang="ru-RU" sz="49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2022 </a:t>
            </a:r>
            <a:r>
              <a:rPr lang="ru-RU" sz="49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год и плановый период </a:t>
            </a:r>
            <a:r>
              <a:rPr lang="ru-RU" sz="49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2023 </a:t>
            </a:r>
            <a:r>
              <a:rPr lang="ru-RU" sz="49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 </a:t>
            </a:r>
            <a:r>
              <a:rPr lang="ru-RU" sz="49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2024 </a:t>
            </a:r>
            <a:r>
              <a:rPr lang="ru-RU" sz="49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годов</a:t>
            </a:r>
            <a:endParaRPr lang="ru-RU" sz="4900" b="0" strike="noStrike" spc="-1" dirty="0">
              <a:latin typeface="Arial" panose="020B0604020202020204"/>
            </a:endParaRPr>
          </a:p>
          <a:p>
            <a:pPr marL="4445" indent="355600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35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43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Бюджетная политика </a:t>
            </a:r>
            <a:r>
              <a:rPr lang="ru-RU" sz="4300" b="0" strike="noStrike" spc="-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Слободо-Туринского</a:t>
            </a:r>
            <a:r>
              <a:rPr lang="ru-RU" sz="43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муниципального района на </a:t>
            </a:r>
            <a:r>
              <a:rPr lang="ru-RU" sz="43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2022 </a:t>
            </a:r>
            <a:r>
              <a:rPr lang="ru-RU" sz="43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год и плановый период </a:t>
            </a:r>
            <a:r>
              <a:rPr lang="ru-RU" sz="43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2023 </a:t>
            </a:r>
            <a:r>
              <a:rPr lang="ru-RU" sz="43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 </a:t>
            </a:r>
            <a:r>
              <a:rPr lang="ru-RU" sz="43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2024 </a:t>
            </a:r>
            <a:r>
              <a:rPr lang="ru-RU" sz="43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годов основана на преемственности бюджетной политики в 2019 - 2024 годах с учетом достижения целей и решения задач по муниципальным программам.</a:t>
            </a:r>
            <a:endParaRPr lang="ru-RU" sz="4300" b="0" strike="noStrike" spc="-1" dirty="0">
              <a:latin typeface="Arial" panose="020B0604020202020204"/>
            </a:endParaRPr>
          </a:p>
          <a:p>
            <a:pPr marL="4445" indent="355600" algn="just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43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Бюджетная политика на территории </a:t>
            </a:r>
            <a:r>
              <a:rPr lang="ru-RU" sz="4300" b="0" strike="noStrike" spc="-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Слободо-Туринского</a:t>
            </a:r>
            <a:r>
              <a:rPr lang="ru-RU" sz="43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муниципального района на </a:t>
            </a:r>
            <a:r>
              <a:rPr lang="ru-RU" sz="43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2022 </a:t>
            </a:r>
            <a:r>
              <a:rPr lang="ru-RU" sz="43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год и плановый период </a:t>
            </a:r>
            <a:r>
              <a:rPr lang="ru-RU" sz="43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2023 </a:t>
            </a:r>
            <a:r>
              <a:rPr lang="ru-RU" sz="43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 </a:t>
            </a:r>
            <a:r>
              <a:rPr lang="ru-RU" sz="43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2024 </a:t>
            </a:r>
            <a:r>
              <a:rPr lang="ru-RU" sz="43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годов должна соответствовать критериям последовательности, реалистичности, эффективности и адресности. Бюджетная политика будет направлена на финансовое обеспечение первоочередных расходов, связанных с выплатой заработной платы, на дальнейшее развитие экономики и социальной сферы, повышение уровня и качества жизни населения, решение приоритетных задач, обеспечение сбалансированности и устойчивости бюджетной системы </a:t>
            </a:r>
            <a:r>
              <a:rPr lang="ru-RU" sz="4300" b="0" strike="noStrike" spc="-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Слободо</a:t>
            </a:r>
            <a:r>
              <a:rPr lang="ru-RU" sz="43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-Туринского муниципального района, повышение эффективности бюджетных расходов. </a:t>
            </a:r>
            <a:endParaRPr lang="ru-RU" sz="43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43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	Основными задачами бюджетной политики на </a:t>
            </a:r>
            <a:r>
              <a:rPr lang="ru-RU" sz="43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2022 </a:t>
            </a:r>
            <a:r>
              <a:rPr lang="ru-RU" sz="43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 </a:t>
            </a:r>
            <a:r>
              <a:rPr lang="ru-RU" sz="43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2024 </a:t>
            </a:r>
            <a:r>
              <a:rPr lang="ru-RU" sz="43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годы остаются:</a:t>
            </a:r>
            <a:endParaRPr lang="ru-RU" sz="43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43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 обеспечение долговой устойчивости и сбалансированности бюджета </a:t>
            </a:r>
            <a:r>
              <a:rPr lang="ru-RU" sz="4300" b="0" strike="noStrike" spc="-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Слободо</a:t>
            </a:r>
            <a:r>
              <a:rPr lang="ru-RU" sz="43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-Туринского муниципального района;</a:t>
            </a:r>
            <a:endParaRPr lang="ru-RU" sz="43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43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 повышение качества управления бюджетным процессом главными </a:t>
            </a:r>
            <a:r>
              <a:rPr lang="ru-RU" sz="43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распорядителям   бюджетных </a:t>
            </a:r>
            <a:r>
              <a:rPr lang="ru-RU" sz="43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средств;</a:t>
            </a:r>
            <a:endParaRPr lang="ru-RU" sz="43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43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 повышение эффективности бюджетных расходов, в том числе за счет оптимизации закупок, максимально эффективного использования субсидий;</a:t>
            </a:r>
            <a:endParaRPr lang="ru-RU" sz="43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43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 повышение эффективности мероприятий по мобилизации доходов в местный бюджет.</a:t>
            </a:r>
            <a:endParaRPr lang="ru-RU" sz="43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Рисунок 3" descr="C:\Users\Елена\Desktop\Изображение 016.jpg"/>
          <p:cNvPicPr/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5716646" y="2289289"/>
            <a:ext cx="2572160" cy="2303231"/>
          </a:xfrm>
          <a:prstGeom prst="rect">
            <a:avLst/>
          </a:prstGeom>
          <a:ln w="9525">
            <a:noFill/>
          </a:ln>
        </p:spPr>
      </p:pic>
      <p:sp>
        <p:nvSpPr>
          <p:cNvPr id="153" name="CustomShape 1"/>
          <p:cNvSpPr/>
          <p:nvPr/>
        </p:nvSpPr>
        <p:spPr>
          <a:xfrm>
            <a:off x="1043640" y="0"/>
            <a:ext cx="7641000" cy="4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I. </a:t>
            </a:r>
            <a:r>
              <a:rPr lang="ru-RU" sz="1300" b="0" strike="noStrike" spc="-1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Вводная часть</a:t>
            </a:r>
            <a:endParaRPr lang="ru-RU" sz="1300" b="0" strike="noStrike" spc="-1">
              <a:latin typeface="Arial" panose="020B0604020202020204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440754" y="411480"/>
            <a:ext cx="7848052" cy="418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000" lnSpcReduction="10000"/>
          </a:bodyPr>
          <a:lstStyle/>
          <a:p>
            <a:pPr marL="4445" indent="355600"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17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Основные задачи и приоритетные направления бюджетной и налоговой политики </a:t>
            </a:r>
            <a:r>
              <a:rPr lang="ru-RU" sz="1700" b="0" strike="noStrike" spc="-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Слободо-Туринского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муниципального района на </a:t>
            </a:r>
            <a:r>
              <a:rPr lang="ru-RU" sz="17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2022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год и плановый период </a:t>
            </a:r>
            <a:r>
              <a:rPr lang="ru-RU" sz="17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2023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 </a:t>
            </a:r>
            <a:r>
              <a:rPr lang="ru-RU" sz="170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2024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годов</a:t>
            </a:r>
            <a:endParaRPr lang="ru-RU" sz="1700" b="0" strike="noStrike" spc="-1" dirty="0">
              <a:latin typeface="Arial" panose="020B0604020202020204"/>
            </a:endParaRPr>
          </a:p>
          <a:p>
            <a:pPr marL="4445" indent="355600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endParaRPr lang="ru-RU" sz="1700" b="0" strike="noStrike" spc="-1" dirty="0">
              <a:latin typeface="Arial" panose="020B0604020202020204"/>
            </a:endParaRPr>
          </a:p>
          <a:p>
            <a:pPr marL="4445" indent="355600" algn="just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Налоговая политика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Слободо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-Туринского муниципального района ориентирована на следующие цели:</a:t>
            </a:r>
            <a:endParaRPr lang="ru-RU" sz="1400" b="0" strike="noStrike" spc="-1" dirty="0">
              <a:latin typeface="Arial" panose="020B0604020202020204"/>
            </a:endParaRPr>
          </a:p>
          <a:p>
            <a:pPr marL="4445" indent="355600" algn="just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 восстановление, укрепление и развитие налогового потенциала и создание условий для дальнейшего роста налоговых доходов, закрепленных за местным бюджетом;</a:t>
            </a:r>
            <a:endParaRPr lang="ru-RU" sz="1400" b="0" strike="noStrike" spc="-1" dirty="0">
              <a:latin typeface="Arial" panose="020B0604020202020204"/>
            </a:endParaRPr>
          </a:p>
          <a:p>
            <a:pPr marL="4445" indent="355600" algn="just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 создание условий, препятствующих сокращению поступлений и способствующих обязательности уплаты налогов бизнесом.</a:t>
            </a:r>
            <a:endParaRPr lang="ru-RU" sz="1400" b="0" strike="noStrike" spc="-1" dirty="0">
              <a:latin typeface="Arial" panose="020B0604020202020204"/>
            </a:endParaRPr>
          </a:p>
          <a:p>
            <a:pPr marL="4445" indent="355600" algn="just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Обеспечение открытости и прозрачности бюджетного процесса является одной из основных задач администрации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Слободо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-Туринского муниципального района.</a:t>
            </a:r>
            <a:endParaRPr lang="ru-RU" sz="1400" b="0" strike="noStrike" spc="-1" dirty="0">
              <a:latin typeface="Arial" panose="020B0604020202020204"/>
            </a:endParaRPr>
          </a:p>
          <a:p>
            <a:pPr marL="4445" indent="355600" algn="just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Публикуемая в открытых источниках информация позволит гражданам составить представление о формировании доходов бюджета по видам основных источников, о направлениях расходования бюджетных средств и сделать выводы об эффективности расходов и целевом использовании средств.</a:t>
            </a:r>
            <a:endParaRPr lang="ru-RU" sz="1400" b="0" strike="noStrike" spc="-1" dirty="0">
              <a:latin typeface="Arial" panose="020B0604020202020204"/>
            </a:endParaRPr>
          </a:p>
          <a:p>
            <a:pPr marL="4445" indent="355600" algn="just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Администрация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Слободо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-Туринского муниципального района заинтересована в участии как можно большего числа граждан в бюджетном процессе. </a:t>
            </a:r>
            <a:endParaRPr lang="ru-RU" sz="1400" b="0" strike="noStrike" spc="-1" dirty="0">
              <a:latin typeface="Arial" panose="020B0604020202020204"/>
            </a:endParaRPr>
          </a:p>
          <a:p>
            <a:pPr marL="4445" indent="355600" algn="just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Для нас важно и ценно мнение каждого гражданина, как по совершенствованию бюджетного процесса, так и по формированию доходной и расходной частей бюджета.</a:t>
            </a:r>
            <a:endParaRPr lang="ru-RU" sz="14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1043640" y="0"/>
            <a:ext cx="7641000" cy="4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I. </a:t>
            </a:r>
            <a:r>
              <a:rPr lang="ru-RU" sz="1300" b="0" strike="noStrike" spc="-1">
                <a:solidFill>
                  <a:srgbClr val="572314"/>
                </a:solidFill>
                <a:latin typeface="Times New Roman" panose="02020603050405020304"/>
                <a:ea typeface="Times New Roman" panose="02020603050405020304"/>
              </a:rPr>
              <a:t>Вводная часть</a:t>
            </a:r>
            <a:endParaRPr lang="ru-RU" sz="1300" b="0" strike="noStrike" spc="-1">
              <a:latin typeface="Arial" panose="020B0604020202020204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611640" y="357480"/>
            <a:ext cx="8073000" cy="453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5760" indent="-281305"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Этапы составления и утверждения бюджета района</a:t>
            </a:r>
            <a:endParaRPr lang="ru-RU" sz="2400" b="0" strike="noStrike" spc="-1" dirty="0">
              <a:latin typeface="Arial" panose="020B0604020202020204"/>
            </a:endParaRPr>
          </a:p>
          <a:p>
            <a:pPr marL="365760" indent="-281305"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endParaRPr lang="ru-RU" sz="2400" b="0" strike="noStrike" spc="-1" dirty="0">
              <a:latin typeface="Arial" panose="020B0604020202020204"/>
            </a:endParaRPr>
          </a:p>
          <a:p>
            <a:pPr marL="365760" indent="-281305"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endParaRPr lang="ru-RU" sz="2400" b="0" strike="noStrike" spc="-1" dirty="0">
              <a:latin typeface="Arial" panose="020B0604020202020204"/>
            </a:endParaRPr>
          </a:p>
          <a:p>
            <a:pPr marL="365760" indent="-281305"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endParaRPr lang="ru-RU" sz="2400" b="0" strike="noStrike" spc="-1" dirty="0">
              <a:latin typeface="Arial" panose="020B0604020202020204"/>
            </a:endParaRPr>
          </a:p>
          <a:p>
            <a:pPr marL="365760" indent="-281305"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endParaRPr lang="ru-RU" sz="2400" b="0" strike="noStrike" spc="-1" dirty="0">
              <a:latin typeface="Arial" panose="020B0604020202020204"/>
            </a:endParaRPr>
          </a:p>
          <a:p>
            <a:pPr marL="365760" indent="-281305"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endParaRPr lang="ru-RU" sz="24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endParaRPr lang="ru-RU" sz="240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105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	</a:t>
            </a:r>
            <a:r>
              <a:rPr lang="en-US" sz="105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   </a:t>
            </a:r>
            <a:endParaRPr lang="ru-RU" sz="1050" b="0" strike="noStrike" spc="-1" dirty="0" smtClean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en-US" sz="105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05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	Каждый </a:t>
            </a:r>
            <a:r>
              <a:rPr lang="ru-RU" sz="105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житель </a:t>
            </a:r>
            <a:r>
              <a:rPr lang="ru-RU" sz="1050" b="0" strike="noStrike" spc="-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Слободо</a:t>
            </a:r>
            <a:r>
              <a:rPr lang="ru-RU" sz="105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-Туринского района может принять участие в обсуждении бюджета района (Порядок проведения </a:t>
            </a:r>
            <a:endParaRPr lang="ru-RU" sz="1050" b="0" strike="noStrike" spc="-1" dirty="0" smtClean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1050" b="0" strike="noStrike" spc="-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публичных слушаний </a:t>
            </a:r>
            <a:r>
              <a:rPr lang="ru-RU" sz="105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утвержден Решением Думы МО </a:t>
            </a:r>
            <a:r>
              <a:rPr lang="ru-RU" sz="1050" b="0" strike="noStrike" spc="-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Слободо</a:t>
            </a:r>
            <a:r>
              <a:rPr lang="ru-RU" sz="105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-Туринского муниципального района от 28.09.2007 года № 319).</a:t>
            </a:r>
            <a:endParaRPr lang="ru-RU" sz="1050" b="0" strike="noStrike" spc="-1" dirty="0">
              <a:latin typeface="Arial" panose="020B0604020202020204"/>
            </a:endParaRPr>
          </a:p>
          <a:p>
            <a:pPr marL="365760" indent="-281305" algn="just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endParaRPr lang="ru-RU" sz="1050" b="0" strike="noStrike" spc="-1" dirty="0">
              <a:latin typeface="Arial" panose="020B0604020202020204"/>
            </a:endParaRPr>
          </a:p>
        </p:txBody>
      </p:sp>
      <p:graphicFrame>
        <p:nvGraphicFramePr>
          <p:cNvPr id="2" name="Diagram2"/>
          <p:cNvGraphicFramePr/>
          <p:nvPr/>
        </p:nvGraphicFramePr>
        <p:xfrm>
          <a:off x="282872" y="771480"/>
          <a:ext cx="7775689" cy="280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3"/>
          <p:cNvGraphicFramePr/>
          <p:nvPr/>
        </p:nvGraphicFramePr>
        <p:xfrm>
          <a:off x="684156" y="4155840"/>
          <a:ext cx="7907257" cy="77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</TotalTime>
  <Words>4689</Words>
  <Application>Microsoft Office PowerPoint</Application>
  <PresentationFormat>Экран (16:9)</PresentationFormat>
  <Paragraphs>1266</Paragraphs>
  <Slides>55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4" baseType="lpstr">
      <vt:lpstr>Arial</vt:lpstr>
      <vt:lpstr>Calibri</vt:lpstr>
      <vt:lpstr>Liberation Serif</vt:lpstr>
      <vt:lpstr>Times New Roman</vt:lpstr>
      <vt:lpstr>Trebuchet MS</vt:lpstr>
      <vt:lpstr>Wingdings</vt:lpstr>
      <vt:lpstr>Wingdings 2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Слободо-Туринский муниципальный район  Бюджет для граждан  К решению «О бюджете Слободо-Туринского муниципального района на 2016 год»  2016 год</dc:title>
  <dc:creator>Сергей</dc:creator>
  <cp:lastModifiedBy>Сергей</cp:lastModifiedBy>
  <cp:revision>2076</cp:revision>
  <cp:lastPrinted>2020-11-20T12:17:00Z</cp:lastPrinted>
  <dcterms:created xsi:type="dcterms:W3CDTF">2016-07-05T04:33:00Z</dcterms:created>
  <dcterms:modified xsi:type="dcterms:W3CDTF">2022-03-11T10:57:01Z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55</vt:i4>
  </property>
  <property fmtid="{D5CDD505-2E9C-101B-9397-08002B2CF9AE}" pid="12" name="KSOProductBuildVer">
    <vt:lpwstr>1049-11.2.0.11029</vt:lpwstr>
  </property>
  <property fmtid="{D5CDD505-2E9C-101B-9397-08002B2CF9AE}" pid="13" name="ICV">
    <vt:lpwstr>DCF51D4A6A824899AE01C4B9C4C2BDCC</vt:lpwstr>
  </property>
</Properties>
</file>