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-174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465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596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57774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094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63292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86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787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591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650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5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027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052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350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342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46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318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51B-682F-42FB-8A6F-FB4F927E5DCE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345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</a:t>
            </a:r>
            <a:r>
              <a:rPr lang="ru-RU" sz="3600" dirty="0" err="1" smtClean="0"/>
              <a:t>Слободо</a:t>
            </a:r>
            <a:r>
              <a:rPr lang="ru-RU" sz="3600" dirty="0" smtClean="0"/>
              <a:t>-Туринского муниципального района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Т.В.Ткаченко, заведующий организационным отделом Администрации 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065" y="305134"/>
            <a:ext cx="10069033" cy="96383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Взаимодействие с институтами гражданского общества, выступления </a:t>
            </a:r>
            <a:r>
              <a:rPr lang="ru-RU" sz="24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2400" dirty="0" smtClean="0">
                <a:solidFill>
                  <a:schemeClr val="tx1"/>
                </a:solidFill>
              </a:rPr>
              <a:t> направленности в СМИ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7853" y="2017142"/>
            <a:ext cx="9444292" cy="3777622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Общественная палата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района: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      в состав комиссии по соблюдению требований к служебному поведению лицами, замещающими должности муниципальной службы в органах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и урегулированию конфликта интересов и комиссии по координации работы по противодействию коррупции в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муниципальном районе входит представитель Общественной палаты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района;</a:t>
            </a:r>
          </a:p>
          <a:p>
            <a:pP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300" kern="100" dirty="0" smtClean="0">
                <a:solidFill>
                  <a:schemeClr val="tx1"/>
                </a:solidFill>
              </a:rPr>
              <a:t>Информация по </a:t>
            </a:r>
            <a:r>
              <a:rPr lang="ru-RU" sz="1300" kern="1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1300" kern="100" dirty="0" smtClean="0">
                <a:solidFill>
                  <a:schemeClr val="tx1"/>
                </a:solidFill>
              </a:rPr>
              <a:t> направленности публикуется в общественно-политической газете </a:t>
            </a:r>
            <a:r>
              <a:rPr lang="ru-RU" sz="1300" kern="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300" kern="100" dirty="0" smtClean="0">
                <a:solidFill>
                  <a:schemeClr val="tx1"/>
                </a:solidFill>
              </a:rPr>
              <a:t> муниципального района «Коммунар», за 2024 год было опубликовано 4 материала.</a:t>
            </a:r>
            <a:endParaRPr lang="ru-RU" sz="1300" kern="100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564" y="4142792"/>
            <a:ext cx="1828799" cy="244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1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624110"/>
            <a:ext cx="8942165" cy="18745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Выполнение целевых показателей реализации плана мероприятий по противодействию коррупции в </a:t>
            </a:r>
            <a:r>
              <a:rPr lang="ru-RU" sz="2800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Слободо-Туринском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муниципальном районе в 2021 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1814" y="2528596"/>
            <a:ext cx="8920900" cy="3648269"/>
          </a:xfrm>
        </p:spPr>
        <p:txBody>
          <a:bodyPr>
            <a:noAutofit/>
          </a:bodyPr>
          <a:lstStyle/>
          <a:p>
            <a:r>
              <a:rPr lang="ru-RU" sz="1100" dirty="0" smtClean="0">
                <a:solidFill>
                  <a:schemeClr val="tx1"/>
                </a:solidFill>
              </a:rPr>
              <a:t>1. Увеличение доли принятых в текущем году муниципальных нормативных правовых актов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в отношении проектов которых проведена </a:t>
            </a:r>
            <a:r>
              <a:rPr lang="ru-RU" sz="11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100" dirty="0" smtClean="0">
                <a:solidFill>
                  <a:schemeClr val="tx1"/>
                </a:solidFill>
              </a:rPr>
              <a:t> экспертиза, от общего количества принятых в текущем году муниципальных нормативных правовых актов – проведена </a:t>
            </a:r>
            <a:r>
              <a:rPr lang="ru-RU" sz="11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100" dirty="0" smtClean="0">
                <a:solidFill>
                  <a:schemeClr val="tx1"/>
                </a:solidFill>
              </a:rPr>
              <a:t>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2. Увеличение доли муниципальных служащих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3. Количество размещенных в средствах массовой информации информационных материалов </a:t>
            </a:r>
            <a:r>
              <a:rPr lang="ru-RU" sz="11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1100" dirty="0" smtClean="0">
                <a:solidFill>
                  <a:schemeClr val="tx1"/>
                </a:solidFill>
              </a:rPr>
              <a:t> направленности – размещено 4 информационных материала в общественно-политической газете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 «Коммунар». Выполнено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4. Количество институтов гражданского общества, принявших участие в реализации Плана мероприятий – 1, Общественная палата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района. Выполнено.</a:t>
            </a:r>
          </a:p>
          <a:p>
            <a:r>
              <a:rPr lang="ru-RU" sz="1100" smtClean="0">
                <a:solidFill>
                  <a:schemeClr val="tx1"/>
                </a:solidFill>
              </a:rPr>
              <a:t>5. Увеличение </a:t>
            </a:r>
            <a:r>
              <a:rPr lang="ru-RU" sz="1100" dirty="0" smtClean="0">
                <a:solidFill>
                  <a:schemeClr val="tx1"/>
                </a:solidFill>
              </a:rPr>
              <a:t>доли заседаний комиссии по соблюдению требований к служебному поведению и урегулированию конфликта интересов в Администрации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района, информация о которых размещена на официальном сайте Администрации </a:t>
            </a:r>
            <a:r>
              <a:rPr lang="ru-RU" sz="11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100" dirty="0" smtClean="0">
                <a:solidFill>
                  <a:schemeClr val="tx1"/>
                </a:solidFill>
              </a:rPr>
              <a:t> муниципального района в 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30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3567" y="3470988"/>
            <a:ext cx="10207690" cy="3069771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065" y="410547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0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000" dirty="0" smtClean="0">
                <a:solidFill>
                  <a:schemeClr val="tx1"/>
                </a:solidFill>
              </a:rPr>
              <a:t>лица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Базовые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профилактике коррупции в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Слободо-Туринском</a:t>
            </a:r>
            <a:r>
              <a:rPr lang="ru-RU" dirty="0" smtClean="0">
                <a:solidFill>
                  <a:srgbClr val="FF0000"/>
                </a:solidFill>
              </a:rPr>
              <a:t> муниципальном районе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03198" y="3051109"/>
            <a:ext cx="8943402" cy="1548883"/>
          </a:xfrm>
        </p:spPr>
        <p:txBody>
          <a:bodyPr>
            <a:normAutofit fontScale="85000" lnSpcReduction="100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муниципального района </a:t>
            </a:r>
            <a:r>
              <a:rPr lang="ru-RU" sz="2000" dirty="0">
                <a:solidFill>
                  <a:schemeClr val="tx1"/>
                </a:solidFill>
              </a:rPr>
              <a:t>от </a:t>
            </a:r>
            <a:r>
              <a:rPr lang="ru-RU" sz="2000" dirty="0" smtClean="0">
                <a:solidFill>
                  <a:schemeClr val="tx1"/>
                </a:solidFill>
              </a:rPr>
              <a:t>13.09.2021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407 утверждены План мероприятий по противодействию коррупции в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муниципальном районе на 2021 - 2024 годы и перечень целевых показателей реализации Плана мероприятий по противодействию коррупции в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муниципальном районе на 2021 - 2024 годы.</a:t>
            </a: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</a:t>
            </a:r>
            <a:r>
              <a:rPr lang="ru-RU" dirty="0" err="1" smtClean="0"/>
              <a:t>Слободо-Туринском</a:t>
            </a:r>
            <a:r>
              <a:rPr lang="ru-RU" dirty="0" smtClean="0"/>
              <a:t> муниципальном районе 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по координации работы по противодействию коррупции в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Слободо-Туринском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муниципальном районе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2024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tx1"/>
                </a:solidFill>
              </a:rPr>
              <a:t>по соблюдению требований к служебному поведению лицами, замещающими должности муниципальной службы в органах местного самоуправления </a:t>
            </a:r>
            <a:r>
              <a:rPr lang="ru-RU" sz="20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2000" dirty="0" smtClean="0">
                <a:solidFill>
                  <a:schemeClr val="tx1"/>
                </a:solidFill>
              </a:rPr>
              <a:t> муниципального района и 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2024 году 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4384095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2024 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проекта </a:t>
            </a:r>
            <a:r>
              <a:rPr lang="ru-RU" sz="2000" dirty="0">
                <a:solidFill>
                  <a:schemeClr val="tx1"/>
                </a:solidFill>
              </a:rPr>
              <a:t>нормативно-правовых актов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err="1" smtClean="0"/>
              <a:t>Слободо-Туринского</a:t>
            </a:r>
            <a:r>
              <a:rPr lang="ru-RU" sz="2700" dirty="0" smtClean="0"/>
              <a:t> муниципального района </a:t>
            </a:r>
            <a:br>
              <a:rPr lang="ru-RU" sz="2700" dirty="0" smtClean="0"/>
            </a:br>
            <a:r>
              <a:rPr lang="en-US" sz="2700" dirty="0" smtClean="0"/>
              <a:t>http://slturmr.ru/protivodeystvie_korruptsii/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6894" y="2015412"/>
            <a:ext cx="9359758" cy="467306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«Нормативные </a:t>
            </a:r>
            <a:r>
              <a:rPr lang="ru-RU" sz="1600" dirty="0">
                <a:solidFill>
                  <a:schemeClr val="tx1"/>
                </a:solidFill>
              </a:rPr>
              <a:t>правовые и иные акты в сфере противодействия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600" dirty="0" smtClean="0">
                <a:solidFill>
                  <a:schemeClr val="tx1"/>
                </a:solidFill>
              </a:rPr>
              <a:t> экспертиза»;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«Методические </a:t>
            </a:r>
            <a:r>
              <a:rPr lang="ru-RU" sz="1600" dirty="0">
                <a:solidFill>
                  <a:schemeClr val="tx1"/>
                </a:solidFill>
              </a:rPr>
              <a:t>материалы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Антикоррупционное</a:t>
            </a:r>
            <a:r>
              <a:rPr lang="ru-RU" sz="1600" dirty="0" smtClean="0">
                <a:solidFill>
                  <a:schemeClr val="tx1"/>
                </a:solidFill>
              </a:rPr>
              <a:t> просвещение»;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«Сведения </a:t>
            </a:r>
            <a:r>
              <a:rPr lang="ru-RU" sz="1600" dirty="0">
                <a:solidFill>
                  <a:schemeClr val="tx1"/>
                </a:solidFill>
              </a:rPr>
              <a:t>о доходах, расходах, об имуществе и обязательствах имущественного характера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«Реестр постоянно действующих комиссий»;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«Деятельность комиссии по координации работы по противодействию коррупции»;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«Комиссия </a:t>
            </a:r>
            <a:r>
              <a:rPr lang="ru-RU" sz="1600" dirty="0">
                <a:solidFill>
                  <a:schemeClr val="tx1"/>
                </a:solidFill>
              </a:rPr>
              <a:t>по соблюдению требований к служебному </a:t>
            </a:r>
            <a:r>
              <a:rPr lang="ru-RU" sz="1600" dirty="0" smtClean="0">
                <a:solidFill>
                  <a:schemeClr val="tx1"/>
                </a:solidFill>
              </a:rPr>
              <a:t>поведению и </a:t>
            </a:r>
            <a:r>
              <a:rPr lang="ru-RU" sz="1600" dirty="0">
                <a:solidFill>
                  <a:schemeClr val="tx1"/>
                </a:solidFill>
              </a:rPr>
              <a:t>урегулированию конфликта интересов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«Доклады, отчеты, обзоры, статистическая информация»;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«Формы документов, связанных с противодействием коррупции, для заполнения»;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«Обратная </a:t>
            </a:r>
            <a:r>
              <a:rPr lang="ru-RU" sz="1600" dirty="0">
                <a:solidFill>
                  <a:schemeClr val="tx1"/>
                </a:solidFill>
              </a:rPr>
              <a:t>связь для сообщений о фактах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«Часто </a:t>
            </a:r>
            <a:r>
              <a:rPr lang="ru-RU" sz="1600" dirty="0">
                <a:solidFill>
                  <a:schemeClr val="tx1"/>
                </a:solidFill>
              </a:rPr>
              <a:t>задаваемые вопросы</a:t>
            </a:r>
            <a:r>
              <a:rPr lang="ru-RU" sz="1600" dirty="0" smtClean="0">
                <a:solidFill>
                  <a:schemeClr val="tx1"/>
                </a:solidFill>
              </a:rPr>
              <a:t>».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863" y="496519"/>
            <a:ext cx="9251746" cy="253376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Повышение квалификации по образовательным программам в области противодействия коррупции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8621" y="4191000"/>
            <a:ext cx="1905000" cy="2667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30549" y="3732028"/>
            <a:ext cx="8963245" cy="159488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 2024 году 8 муниципальных служащих прошли повышение квалификации  </a:t>
            </a:r>
            <a:r>
              <a:rPr lang="ru-RU" sz="2000" dirty="0">
                <a:solidFill>
                  <a:schemeClr val="tx1"/>
                </a:solidFill>
              </a:rPr>
              <a:t>по образовательным программам в области противодействия </a:t>
            </a:r>
            <a:r>
              <a:rPr lang="ru-RU" sz="2000" dirty="0" smtClean="0">
                <a:solidFill>
                  <a:schemeClr val="tx1"/>
                </a:solidFill>
              </a:rPr>
              <a:t>коррупции.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42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8" y="661395"/>
            <a:ext cx="887960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2123317"/>
            <a:ext cx="9440579" cy="404281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Семинар «По вопросам представления сведений о доходах за отчетный 2023 год для руководителей подведомственных муниципальных учреждений и муниципальных служащих, замещающих должности муниципальной службы, включенные в перечни должностей муниципальной службы, при замещении которых муниципальные служащие обязаны представлять сведения о своих доходах, а также сведения о доходах своих супруги (супруга) и несовершеннолетних детей»;</a:t>
            </a:r>
          </a:p>
          <a:p>
            <a:pPr algn="just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Семинар «О соблюдении требований </a:t>
            </a:r>
            <a:r>
              <a:rPr lang="ru-RU" sz="1400" dirty="0" err="1" smtClean="0">
                <a:solidFill>
                  <a:schemeClr val="tx1"/>
                </a:solidFill>
              </a:rPr>
              <a:t>антикоррупционного</a:t>
            </a:r>
            <a:r>
              <a:rPr lang="ru-RU" sz="1400" dirty="0" smtClean="0">
                <a:solidFill>
                  <a:schemeClr val="tx1"/>
                </a:solidFill>
              </a:rPr>
              <a:t> законодательства. Персональная ответственность за несоблюдение обязательных требований, ограничений и запретов», «Обзор судебной практики привлечения к ответственности за совершение коррупционных правонарушений, в том числе преступлений коррупционной направленности»;</a:t>
            </a:r>
          </a:p>
          <a:p>
            <a:pPr algn="just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Семинар «Противодействие коррупции в ОМСУ».</a:t>
            </a:r>
          </a:p>
          <a:p>
            <a:pPr algn="just">
              <a:spcBef>
                <a:spcPts val="0"/>
              </a:spcBef>
            </a:pPr>
            <a:endParaRPr lang="ru-RU" sz="2000" dirty="0" smtClean="0"/>
          </a:p>
          <a:p>
            <a:pPr algn="just">
              <a:spcBef>
                <a:spcPts val="0"/>
              </a:spcBef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219506"/>
            <a:ext cx="101647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Противодействие 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1886712"/>
            <a:ext cx="9497138" cy="460857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приняты правовые акты в сфере закупок: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 назначении лица, ответственного за  работу по выявлению личной заинтересованности в сфере закупок в   органах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 работе направленной на выявление личной заинтересованности муниципальных служащих органов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и работе по оценки коррупционных рисков при осуществлении закупок органами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«Об утверждении порядка предоставления и обмена информацией о закупках с ответственным за работу по выявлению личной заинтересованности в сфере закупок в органах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«Об утверждении критериев выбора закупок товаров, услуг, для обеспечения нужд органов местного самоуправления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Слободо-Туринского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муниципального района для проведения анализа»;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Муниципальный служащий, в должностные обязанности которого входит участие в проведении закупок товаров, работ, услуг для обеспечения муниципальных нужд принял участие в 14 семинарах и иных мероприятиях, направленных преимущественно на ускоренное приобретение новых знаний и умений в сфере противодействия коррупции.</a:t>
            </a: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endParaRPr lang="ru-RU" sz="1400" dirty="0" smtClean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1094</TotalTime>
  <Words>801</Words>
  <Application>Microsoft Office PowerPoint</Application>
  <PresentationFormat>Произвольный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Легкий дым</vt:lpstr>
      <vt:lpstr>Отчет о выполнении  плана противодействия коррупции и достигнутых целевых показателей в органах местного самоуправления Слободо-Туринского муниципального района</vt:lpstr>
      <vt:lpstr>Коррупция - это</vt:lpstr>
      <vt:lpstr>Базовые документы  по профилактике коррупции в  Слободо-Туринском муниципальном районе</vt:lpstr>
      <vt:lpstr>В Слободо-Туринском муниципальном районе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Слободо-Туринского муниципального района  http://slturmr.ru/protivodeystvie_korruptsii/</vt:lpstr>
      <vt:lpstr>Повышение квалификации по образовательным программам в области противодействия коррупции</vt:lpstr>
      <vt:lpstr>Правовое просвещение для муниципальных служащих </vt:lpstr>
      <vt:lpstr>Противодействие коррупции при осуществлении государственных и муниципальных закупок  </vt:lpstr>
      <vt:lpstr>Взаимодействие с институтами гражданского общества, выступления антикоррупционной направленности в СМИ</vt:lpstr>
      <vt:lpstr>Выполнение целевых показателей реализации плана мероприятий по противодействию коррупции в Слободо-Туринском муниципальном районе в 2021 году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Tkachenko</cp:lastModifiedBy>
  <cp:revision>94</cp:revision>
  <dcterms:created xsi:type="dcterms:W3CDTF">2018-12-14T04:51:41Z</dcterms:created>
  <dcterms:modified xsi:type="dcterms:W3CDTF">2025-01-17T09:51:00Z</dcterms:modified>
</cp:coreProperties>
</file>