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7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</a:t>
            </a:r>
            <a:r>
              <a:rPr lang="ru-RU" sz="1400" dirty="0" smtClean="0">
                <a:solidFill>
                  <a:schemeClr val="tx1"/>
                </a:solidFill>
              </a:rPr>
              <a:t>входит представитель Общественной </a:t>
            </a:r>
            <a:r>
              <a:rPr lang="ru-RU" sz="1400" dirty="0" smtClean="0">
                <a:solidFill>
                  <a:schemeClr val="tx1"/>
                </a:solidFill>
              </a:rPr>
              <a:t>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</a:t>
            </a:r>
            <a:r>
              <a:rPr lang="ru-RU" sz="1300" kern="100" dirty="0" smtClean="0">
                <a:solidFill>
                  <a:schemeClr val="tx1"/>
                </a:solidFill>
              </a:rPr>
              <a:t>2024 </a:t>
            </a:r>
            <a:r>
              <a:rPr lang="ru-RU" sz="1300" kern="100" dirty="0" smtClean="0">
                <a:solidFill>
                  <a:schemeClr val="tx1"/>
                </a:solidFill>
              </a:rPr>
              <a:t>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в отношении проектов которых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2. Увеличение доли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100" dirty="0" smtClean="0">
                <a:solidFill>
                  <a:schemeClr val="tx1"/>
                </a:solidFill>
              </a:rPr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«Коммунар». Выполнено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0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dirty="0" smtClean="0">
                <a:solidFill>
                  <a:schemeClr val="tx1"/>
                </a:solidFill>
              </a:rPr>
              <a:t>13.09.2021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407 утверждены План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2024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2024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2024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проекта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Повышение квалификации </a:t>
            </a:r>
            <a:r>
              <a:rPr lang="ru-RU" dirty="0" smtClean="0">
                <a:solidFill>
                  <a:schemeClr val="tx1"/>
                </a:solidFill>
              </a:rPr>
              <a:t>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2024 году </a:t>
            </a:r>
            <a:r>
              <a:rPr lang="ru-RU" sz="2000" dirty="0" smtClean="0">
                <a:solidFill>
                  <a:schemeClr val="tx1"/>
                </a:solidFill>
              </a:rPr>
              <a:t>8 </a:t>
            </a:r>
            <a:r>
              <a:rPr lang="ru-RU" sz="2000" dirty="0" smtClean="0">
                <a:solidFill>
                  <a:schemeClr val="tx1"/>
                </a:solidFill>
              </a:rPr>
              <a:t>муниципальных служащих прошли </a:t>
            </a:r>
            <a:r>
              <a:rPr lang="ru-RU" sz="2000" dirty="0" smtClean="0">
                <a:solidFill>
                  <a:schemeClr val="tx1"/>
                </a:solidFill>
              </a:rPr>
              <a:t>повышение квалификации  </a:t>
            </a:r>
            <a:r>
              <a:rPr lang="ru-RU" sz="2000" dirty="0">
                <a:solidFill>
                  <a:schemeClr val="tx1"/>
                </a:solidFill>
              </a:rPr>
              <a:t>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40428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«По вопросам представления сведений о доходах за отчетный 2023 год для руководителей подведомственных муниципальных учреждений и муниципальных служащих, замещающих должности муниципальной </a:t>
            </a:r>
            <a:r>
              <a:rPr lang="ru-RU" sz="1400" dirty="0" smtClean="0">
                <a:solidFill>
                  <a:schemeClr val="tx1"/>
                </a:solidFill>
              </a:rPr>
              <a:t>службы</a:t>
            </a:r>
            <a:r>
              <a:rPr lang="ru-RU" sz="1400" dirty="0" smtClean="0">
                <a:solidFill>
                  <a:schemeClr val="tx1"/>
                </a:solidFill>
              </a:rPr>
              <a:t>, включенные в перечни </a:t>
            </a:r>
            <a:r>
              <a:rPr lang="ru-RU" sz="1400" dirty="0" smtClean="0">
                <a:solidFill>
                  <a:schemeClr val="tx1"/>
                </a:solidFill>
              </a:rPr>
              <a:t>должностей муниципальной </a:t>
            </a:r>
            <a:r>
              <a:rPr lang="ru-RU" sz="1400" dirty="0" smtClean="0">
                <a:solidFill>
                  <a:schemeClr val="tx1"/>
                </a:solidFill>
              </a:rPr>
              <a:t>службы, при </a:t>
            </a:r>
            <a:r>
              <a:rPr lang="ru-RU" sz="1400" dirty="0" smtClean="0">
                <a:solidFill>
                  <a:schemeClr val="tx1"/>
                </a:solidFill>
              </a:rPr>
              <a:t>замещении </a:t>
            </a:r>
            <a:r>
              <a:rPr lang="ru-RU" sz="1400" dirty="0" smtClean="0">
                <a:solidFill>
                  <a:schemeClr val="tx1"/>
                </a:solidFill>
              </a:rPr>
              <a:t>которых муниципальные служащие обязаны представлять сведения о своих доходах, а также сведения о доходах своих супруги (супруга) и </a:t>
            </a:r>
            <a:r>
              <a:rPr lang="ru-RU" sz="1400" dirty="0" smtClean="0">
                <a:solidFill>
                  <a:schemeClr val="tx1"/>
                </a:solidFill>
              </a:rPr>
              <a:t>несовершеннолетних </a:t>
            </a:r>
            <a:r>
              <a:rPr lang="ru-RU" sz="1400" dirty="0" smtClean="0">
                <a:solidFill>
                  <a:schemeClr val="tx1"/>
                </a:solidFill>
              </a:rPr>
              <a:t>детей»;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«О соблюдении требований </a:t>
            </a:r>
            <a:r>
              <a:rPr lang="ru-RU" sz="14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14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 и запретов», «Обзор судебной практики привлечения к ответственности за совершение коррупционных правонарушений, в том числе преступлений коррупционной направленности»;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Семинар «Противодействие </a:t>
            </a:r>
            <a:r>
              <a:rPr lang="ru-RU" sz="1400" dirty="0" smtClean="0">
                <a:solidFill>
                  <a:schemeClr val="tx1"/>
                </a:solidFill>
              </a:rPr>
              <a:t>коррупции в </a:t>
            </a:r>
            <a:r>
              <a:rPr lang="ru-RU" sz="1400" dirty="0" smtClean="0">
                <a:solidFill>
                  <a:schemeClr val="tx1"/>
                </a:solidFill>
              </a:rPr>
              <a:t>ОМСУ</a:t>
            </a:r>
            <a:r>
              <a:rPr lang="ru-RU" sz="1400" dirty="0" smtClean="0">
                <a:solidFill>
                  <a:schemeClr val="tx1"/>
                </a:solidFill>
              </a:rPr>
              <a:t>».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для проведения анализа»;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Муниципальный служащий, в должностные обязанности которого входит участие в проведении закупок товаров, работ, услуг для обеспечения муниципальных нужд принял участие в 14 семинарах и иных мероприятиях, направленных преимущественно на ускоренное приобретение новых знаний и умений в сфере противодействия коррупции.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1094</TotalTime>
  <Words>799</Words>
  <Application>Microsoft Office PowerPoint</Application>
  <PresentationFormat>Произвольный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Повышение квалификации по образовательным программам в области противодействия коррупции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2021 году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Tkachenko</cp:lastModifiedBy>
  <cp:revision>93</cp:revision>
  <dcterms:created xsi:type="dcterms:W3CDTF">2018-12-14T04:51:41Z</dcterms:created>
  <dcterms:modified xsi:type="dcterms:W3CDTF">2025-01-17T08:56:43Z</dcterms:modified>
</cp:coreProperties>
</file>